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04" r:id="rId5"/>
  </p:sldMasterIdLst>
  <p:notesMasterIdLst>
    <p:notesMasterId r:id="rId29"/>
  </p:notesMasterIdLst>
  <p:handoutMasterIdLst>
    <p:handoutMasterId r:id="rId30"/>
  </p:handoutMasterIdLst>
  <p:sldIdLst>
    <p:sldId id="281" r:id="rId6"/>
    <p:sldId id="272" r:id="rId7"/>
    <p:sldId id="289" r:id="rId8"/>
    <p:sldId id="258" r:id="rId9"/>
    <p:sldId id="257" r:id="rId10"/>
    <p:sldId id="283" r:id="rId11"/>
    <p:sldId id="256" r:id="rId12"/>
    <p:sldId id="306" r:id="rId13"/>
    <p:sldId id="307" r:id="rId14"/>
    <p:sldId id="259" r:id="rId15"/>
    <p:sldId id="260" r:id="rId16"/>
    <p:sldId id="261" r:id="rId17"/>
    <p:sldId id="262" r:id="rId18"/>
    <p:sldId id="263" r:id="rId19"/>
    <p:sldId id="295" r:id="rId20"/>
    <p:sldId id="293" r:id="rId21"/>
    <p:sldId id="291" r:id="rId22"/>
    <p:sldId id="297" r:id="rId23"/>
    <p:sldId id="301" r:id="rId24"/>
    <p:sldId id="298" r:id="rId25"/>
    <p:sldId id="302" r:id="rId26"/>
    <p:sldId id="299" r:id="rId27"/>
    <p:sldId id="284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25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4/10/2023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897" y="799895"/>
            <a:ext cx="2177027" cy="246542"/>
          </a:xfrm>
        </p:spPr>
        <p:txBody>
          <a:bodyPr lIns="0" tIns="0" rIns="0" bIns="0"/>
          <a:lstStyle>
            <a:lvl1pPr>
              <a:defRPr sz="1602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41" y="1577340"/>
            <a:ext cx="5302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245" y="1577340"/>
            <a:ext cx="5302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50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897" y="799895"/>
            <a:ext cx="2177027" cy="246542"/>
          </a:xfrm>
        </p:spPr>
        <p:txBody>
          <a:bodyPr lIns="0" tIns="0" rIns="0" bIns="0"/>
          <a:lstStyle>
            <a:lvl1pPr>
              <a:defRPr sz="1602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98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35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162" y="2125980"/>
            <a:ext cx="10360501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324" y="3840480"/>
            <a:ext cx="85321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5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5485" y="2561073"/>
            <a:ext cx="10037856" cy="2410690"/>
          </a:xfrm>
          <a:custGeom>
            <a:avLst/>
            <a:gdLst/>
            <a:ahLst/>
            <a:cxnLst/>
            <a:rect l="l" t="t" r="r" b="b"/>
            <a:pathLst>
              <a:path w="6400800" h="3535679">
                <a:moveTo>
                  <a:pt x="6400800" y="0"/>
                </a:moveTo>
                <a:lnTo>
                  <a:pt x="76200" y="0"/>
                </a:lnTo>
                <a:lnTo>
                  <a:pt x="46545" y="5981"/>
                </a:lnTo>
                <a:lnTo>
                  <a:pt x="37096" y="12357"/>
                </a:lnTo>
                <a:lnTo>
                  <a:pt x="22326" y="22326"/>
                </a:lnTo>
                <a:lnTo>
                  <a:pt x="5981" y="46545"/>
                </a:lnTo>
                <a:lnTo>
                  <a:pt x="0" y="76200"/>
                </a:lnTo>
                <a:lnTo>
                  <a:pt x="0" y="3458883"/>
                </a:lnTo>
                <a:lnTo>
                  <a:pt x="5981" y="3488537"/>
                </a:lnTo>
                <a:lnTo>
                  <a:pt x="22326" y="3512756"/>
                </a:lnTo>
                <a:lnTo>
                  <a:pt x="46545" y="3529088"/>
                </a:lnTo>
                <a:lnTo>
                  <a:pt x="76200" y="3535083"/>
                </a:lnTo>
                <a:lnTo>
                  <a:pt x="57658" y="3529088"/>
                </a:lnTo>
                <a:lnTo>
                  <a:pt x="42519" y="3512756"/>
                </a:lnTo>
                <a:lnTo>
                  <a:pt x="32308" y="3488537"/>
                </a:lnTo>
                <a:lnTo>
                  <a:pt x="28575" y="3458883"/>
                </a:lnTo>
                <a:lnTo>
                  <a:pt x="28575" y="76200"/>
                </a:lnTo>
                <a:lnTo>
                  <a:pt x="32308" y="50253"/>
                </a:lnTo>
                <a:lnTo>
                  <a:pt x="42519" y="29057"/>
                </a:lnTo>
                <a:lnTo>
                  <a:pt x="54178" y="18059"/>
                </a:lnTo>
                <a:lnTo>
                  <a:pt x="57658" y="14757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7" name="bg object 17"/>
          <p:cNvSpPr/>
          <p:nvPr/>
        </p:nvSpPr>
        <p:spPr>
          <a:xfrm>
            <a:off x="1075485" y="5166186"/>
            <a:ext cx="10037856" cy="980209"/>
          </a:xfrm>
          <a:custGeom>
            <a:avLst/>
            <a:gdLst/>
            <a:ahLst/>
            <a:cxnLst/>
            <a:rect l="l" t="t" r="r" b="b"/>
            <a:pathLst>
              <a:path w="6400800" h="1437640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45"/>
                </a:lnTo>
                <a:lnTo>
                  <a:pt x="0" y="76200"/>
                </a:lnTo>
                <a:lnTo>
                  <a:pt x="0" y="1361427"/>
                </a:lnTo>
                <a:lnTo>
                  <a:pt x="5981" y="1391081"/>
                </a:lnTo>
                <a:lnTo>
                  <a:pt x="22326" y="1415300"/>
                </a:lnTo>
                <a:lnTo>
                  <a:pt x="46545" y="1431645"/>
                </a:lnTo>
                <a:lnTo>
                  <a:pt x="76200" y="1437627"/>
                </a:lnTo>
                <a:lnTo>
                  <a:pt x="57658" y="1431645"/>
                </a:lnTo>
                <a:lnTo>
                  <a:pt x="42519" y="1415300"/>
                </a:lnTo>
                <a:lnTo>
                  <a:pt x="32308" y="1391081"/>
                </a:lnTo>
                <a:lnTo>
                  <a:pt x="28575" y="1361427"/>
                </a:lnTo>
                <a:lnTo>
                  <a:pt x="28575" y="76200"/>
                </a:lnTo>
                <a:lnTo>
                  <a:pt x="32308" y="50253"/>
                </a:lnTo>
                <a:lnTo>
                  <a:pt x="42519" y="29057"/>
                </a:lnTo>
                <a:lnTo>
                  <a:pt x="54178" y="18059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8" name="bg object 18"/>
          <p:cNvSpPr/>
          <p:nvPr/>
        </p:nvSpPr>
        <p:spPr>
          <a:xfrm>
            <a:off x="1269670" y="5686590"/>
            <a:ext cx="9843671" cy="310428"/>
          </a:xfrm>
          <a:custGeom>
            <a:avLst/>
            <a:gdLst/>
            <a:ahLst/>
            <a:cxnLst/>
            <a:rect l="l" t="t" r="r" b="b"/>
            <a:pathLst>
              <a:path w="6276975" h="455295">
                <a:moveTo>
                  <a:pt x="6276975" y="445770"/>
                </a:moveTo>
                <a:lnTo>
                  <a:pt x="0" y="445770"/>
                </a:lnTo>
                <a:lnTo>
                  <a:pt x="0" y="455295"/>
                </a:lnTo>
                <a:lnTo>
                  <a:pt x="6276975" y="455295"/>
                </a:lnTo>
                <a:lnTo>
                  <a:pt x="6276975" y="445770"/>
                </a:lnTo>
                <a:close/>
              </a:path>
              <a:path w="6276975" h="455295">
                <a:moveTo>
                  <a:pt x="6276975" y="0"/>
                </a:moveTo>
                <a:lnTo>
                  <a:pt x="0" y="0"/>
                </a:lnTo>
                <a:lnTo>
                  <a:pt x="0" y="19050"/>
                </a:lnTo>
                <a:lnTo>
                  <a:pt x="6276975" y="19050"/>
                </a:lnTo>
                <a:lnTo>
                  <a:pt x="62769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823" y="982071"/>
            <a:ext cx="238997" cy="1039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897" y="799895"/>
            <a:ext cx="2177027" cy="246542"/>
          </a:xfrm>
        </p:spPr>
        <p:txBody>
          <a:bodyPr lIns="0" tIns="0" rIns="0" bIns="0"/>
          <a:lstStyle>
            <a:lvl1pPr>
              <a:defRPr sz="1602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  <p:sldLayoutId id="214748370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897" y="799895"/>
            <a:ext cx="2177027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441" y="1577340"/>
            <a:ext cx="10969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5569" y="6540620"/>
            <a:ext cx="8909593" cy="78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8659" marR="3464">
              <a:spcBef>
                <a:spcPts val="10"/>
              </a:spcBef>
            </a:pPr>
            <a:r>
              <a:rPr lang="en-US"/>
              <a:t>Universal</a:t>
            </a:r>
            <a:r>
              <a:rPr lang="en-US" spc="-7"/>
              <a:t> Screener </a:t>
            </a:r>
            <a:r>
              <a:rPr lang="en-US"/>
              <a:t>Summary,</a:t>
            </a:r>
            <a:r>
              <a:rPr lang="en-US" spc="-3"/>
              <a:t> </a:t>
            </a:r>
            <a:r>
              <a:rPr lang="en-US"/>
              <a:t>Spring '22</a:t>
            </a:r>
            <a:r>
              <a:rPr lang="en-US" spc="-7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'23</a:t>
            </a:r>
            <a:r>
              <a:rPr lang="en-US" spc="-3"/>
              <a:t> </a:t>
            </a:r>
            <a:r>
              <a:rPr lang="en-US"/>
              <a:t>(Feb/March</a:t>
            </a:r>
            <a:r>
              <a:rPr lang="en-US" spc="-7"/>
              <a:t> </a:t>
            </a:r>
            <a:r>
              <a:rPr lang="en-US"/>
              <a:t>2023</a:t>
            </a:r>
            <a:r>
              <a:rPr lang="en-US" spc="-3"/>
              <a:t> </a:t>
            </a:r>
            <a:r>
              <a:rPr lang="en-US" spc="-7"/>
              <a:t>BASC-</a:t>
            </a:r>
            <a:r>
              <a:rPr lang="en-US"/>
              <a:t>3</a:t>
            </a:r>
            <a:r>
              <a:rPr lang="en-US" spc="-7"/>
              <a:t> </a:t>
            </a:r>
            <a:r>
              <a:rPr lang="en-US"/>
              <a:t>BESS)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South</a:t>
            </a:r>
            <a:r>
              <a:rPr lang="en-US" spc="-3"/>
              <a:t> </a:t>
            </a:r>
            <a:r>
              <a:rPr lang="en-US"/>
              <a:t>Atlanta</a:t>
            </a:r>
            <a:r>
              <a:rPr lang="en-US" spc="-3"/>
              <a:t> </a:t>
            </a:r>
            <a:r>
              <a:rPr lang="en-US"/>
              <a:t>High</a:t>
            </a:r>
            <a:r>
              <a:rPr lang="en-US" spc="-7"/>
              <a:t> </a:t>
            </a:r>
            <a:r>
              <a:rPr lang="en-US"/>
              <a:t>School</a:t>
            </a:r>
            <a:r>
              <a:rPr lang="en-US" spc="-3"/>
              <a:t> </a:t>
            </a:r>
            <a:r>
              <a:rPr lang="en-US"/>
              <a:t>-</a:t>
            </a:r>
            <a:r>
              <a:rPr lang="en-US" spc="-3"/>
              <a:t> </a:t>
            </a:r>
            <a:r>
              <a:rPr lang="en-US"/>
              <a:t>2/6/2023 -</a:t>
            </a:r>
            <a:r>
              <a:rPr lang="en-US" spc="-3"/>
              <a:t> </a:t>
            </a:r>
            <a:r>
              <a:rPr lang="en-US"/>
              <a:t>3/10/2023,</a:t>
            </a:r>
            <a:r>
              <a:rPr lang="en-US" spc="-3"/>
              <a:t> </a:t>
            </a:r>
            <a:r>
              <a:rPr lang="en-US" spc="-7"/>
              <a:t>Behavioral</a:t>
            </a:r>
            <a:r>
              <a:rPr lang="en-US" spc="-3"/>
              <a:t> </a:t>
            </a:r>
            <a:r>
              <a:rPr lang="en-US" spc="-17"/>
              <a:t>and</a:t>
            </a:r>
            <a:r>
              <a:rPr lang="en-US" spc="341"/>
              <a:t> </a:t>
            </a:r>
            <a:r>
              <a:rPr lang="en-US"/>
              <a:t>Emotional</a:t>
            </a:r>
            <a:r>
              <a:rPr lang="en-US" spc="-24"/>
              <a:t> </a:t>
            </a:r>
            <a:r>
              <a:rPr lang="en-US"/>
              <a:t>Risk</a:t>
            </a:r>
            <a:r>
              <a:rPr lang="en-US" spc="-20"/>
              <a:t> </a:t>
            </a:r>
            <a:r>
              <a:rPr lang="en-US" spc="-14"/>
              <a:t>Index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41" y="6377940"/>
            <a:ext cx="28034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20950" y="6540620"/>
            <a:ext cx="612429" cy="15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1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R="3896" algn="r">
              <a:spcBef>
                <a:spcPts val="10"/>
              </a:spcBef>
            </a:pPr>
            <a:r>
              <a:rPr lang="en-US"/>
              <a:t>Page</a:t>
            </a:r>
            <a:r>
              <a:rPr lang="en-US" spc="-10"/>
              <a:t> </a:t>
            </a:r>
            <a:fld id="{81D60167-4931-47E6-BA6A-407CBD079E47}" type="slidenum">
              <a:rPr smtClean="0"/>
              <a:pPr marR="3896" algn="r">
                <a:spcBef>
                  <a:spcPts val="10"/>
                </a:spcBef>
              </a:pPr>
              <a:t>‹#›</a:t>
            </a:fld>
            <a:r>
              <a:rPr spc="-3"/>
              <a:t> </a:t>
            </a:r>
            <a:r>
              <a:rPr spc="-17"/>
              <a:t>of</a:t>
            </a:r>
          </a:p>
          <a:p>
            <a:pPr marR="3464" algn="r"/>
            <a:r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2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APRIL 10, 2023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SOUTH ATLANTA HIGH SCHOOL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2918" y="989647"/>
            <a:ext cx="1104034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Extremely</a:t>
            </a:r>
            <a:r>
              <a:rPr sz="716" b="1" kern="0" spc="-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1156" y="799895"/>
            <a:ext cx="381000" cy="317441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>
              <a:spcBef>
                <a:spcPts val="61"/>
              </a:spcBef>
            </a:pPr>
            <a:r>
              <a:rPr sz="3017" spc="-25" baseline="-15065" dirty="0"/>
              <a:t>5</a:t>
            </a:r>
            <a:r>
              <a:rPr spc="-17" dirty="0"/>
              <a:t>%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1732" y="1152596"/>
            <a:ext cx="613064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3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6%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2466" y="1483507"/>
            <a:ext cx="103909" cy="1039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82918" y="1491084"/>
            <a:ext cx="619990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5594" y="1372231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16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600" y="1654033"/>
            <a:ext cx="649865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9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18%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466" y="1984944"/>
            <a:ext cx="103909" cy="1039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82918" y="1992521"/>
            <a:ext cx="5732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Normal</a:t>
            </a:r>
            <a:r>
              <a:rPr sz="716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5594" y="1873668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79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600" y="2155470"/>
            <a:ext cx="649865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44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 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75%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963" y="929034"/>
            <a:ext cx="1229591" cy="1229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12321" y="467591"/>
            <a:ext cx="4364182" cy="28544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43728" rIns="0" bIns="0" rtlCol="0">
            <a:spAutoFit/>
          </a:bodyPr>
          <a:lstStyle/>
          <a:p>
            <a:pPr marL="45459" defTabSz="623438">
              <a:spcBef>
                <a:spcPts val="344"/>
              </a:spcBef>
            </a:pP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Behavioral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Emotional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Risk</a:t>
            </a:r>
            <a:r>
              <a:rPr sz="920" b="1" kern="0" spc="-17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spc="-7" dirty="0">
                <a:solidFill>
                  <a:srgbClr val="FFFFFF"/>
                </a:solidFill>
                <a:latin typeface="Open Sans"/>
                <a:cs typeface="Open Sans"/>
              </a:rPr>
              <a:t>Index</a:t>
            </a:r>
            <a:endParaRPr sz="920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45459" defTabSz="623438"/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BESS-</a:t>
            </a:r>
            <a:r>
              <a:rPr sz="648" kern="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r>
              <a:rPr sz="648" kern="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(Student)</a:t>
            </a:r>
            <a:endParaRPr sz="648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089" y="2557256"/>
            <a:ext cx="1159019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Score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4259" y="2755029"/>
            <a:ext cx="3933392" cy="189850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5714" y="4750747"/>
            <a:ext cx="1578119" cy="15586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988089" y="5162372"/>
            <a:ext cx="1672503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Grade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996747" y="5508001"/>
          <a:ext cx="3808267" cy="514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9th</a:t>
                      </a:r>
                      <a:r>
                        <a:rPr sz="7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R="65405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6964" y="5520983"/>
            <a:ext cx="103909" cy="1039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861" y="5520983"/>
            <a:ext cx="103909" cy="1039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7621" y="5520983"/>
            <a:ext cx="103909" cy="10390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6505406" y="5789949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5000" y="0"/>
                </a:moveTo>
                <a:lnTo>
                  <a:pt x="0" y="0"/>
                </a:lnTo>
                <a:lnTo>
                  <a:pt x="0" y="95249"/>
                </a:lnTo>
                <a:lnTo>
                  <a:pt x="1905000" y="95249"/>
                </a:lnTo>
                <a:lnTo>
                  <a:pt x="1905000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10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2321" y="532535"/>
            <a:ext cx="4364182" cy="1408401"/>
            <a:chOff x="685800" y="781050"/>
            <a:chExt cx="6400800" cy="2065655"/>
          </a:xfrm>
        </p:grpSpPr>
        <p:sp>
          <p:nvSpPr>
            <p:cNvPr id="3" name="object 3"/>
            <p:cNvSpPr/>
            <p:nvPr/>
          </p:nvSpPr>
          <p:spPr>
            <a:xfrm>
              <a:off x="685800" y="781049"/>
              <a:ext cx="6400800" cy="2065655"/>
            </a:xfrm>
            <a:custGeom>
              <a:avLst/>
              <a:gdLst/>
              <a:ahLst/>
              <a:cxnLst/>
              <a:rect l="l" t="t" r="r" b="b"/>
              <a:pathLst>
                <a:path w="6400800" h="2065655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58"/>
                  </a:lnTo>
                  <a:lnTo>
                    <a:pt x="0" y="76200"/>
                  </a:lnTo>
                  <a:lnTo>
                    <a:pt x="0" y="1989137"/>
                  </a:lnTo>
                  <a:lnTo>
                    <a:pt x="5981" y="2018792"/>
                  </a:lnTo>
                  <a:lnTo>
                    <a:pt x="22326" y="2043010"/>
                  </a:lnTo>
                  <a:lnTo>
                    <a:pt x="46545" y="2059343"/>
                  </a:lnTo>
                  <a:lnTo>
                    <a:pt x="76200" y="2065337"/>
                  </a:lnTo>
                  <a:lnTo>
                    <a:pt x="57658" y="2059343"/>
                  </a:lnTo>
                  <a:lnTo>
                    <a:pt x="42519" y="2043010"/>
                  </a:lnTo>
                  <a:lnTo>
                    <a:pt x="32308" y="2018792"/>
                  </a:lnTo>
                  <a:lnTo>
                    <a:pt x="28575" y="1989137"/>
                  </a:lnTo>
                  <a:lnTo>
                    <a:pt x="28575" y="76200"/>
                  </a:lnTo>
                  <a:lnTo>
                    <a:pt x="32308" y="50266"/>
                  </a:lnTo>
                  <a:lnTo>
                    <a:pt x="42519" y="29070"/>
                  </a:lnTo>
                  <a:lnTo>
                    <a:pt x="54178" y="18072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9625" y="1304289"/>
              <a:ext cx="6276975" cy="1323340"/>
            </a:xfrm>
            <a:custGeom>
              <a:avLst/>
              <a:gdLst/>
              <a:ahLst/>
              <a:cxnLst/>
              <a:rect l="l" t="t" r="r" b="b"/>
              <a:pathLst>
                <a:path w="6276975" h="1323339">
                  <a:moveTo>
                    <a:pt x="6276975" y="1313497"/>
                  </a:moveTo>
                  <a:lnTo>
                    <a:pt x="0" y="1313497"/>
                  </a:lnTo>
                  <a:lnTo>
                    <a:pt x="0" y="1323022"/>
                  </a:lnTo>
                  <a:lnTo>
                    <a:pt x="6276975" y="1323022"/>
                  </a:lnTo>
                  <a:lnTo>
                    <a:pt x="6276975" y="1313497"/>
                  </a:lnTo>
                  <a:close/>
                </a:path>
                <a:path w="6276975" h="1323339">
                  <a:moveTo>
                    <a:pt x="6276975" y="877252"/>
                  </a:moveTo>
                  <a:lnTo>
                    <a:pt x="0" y="877252"/>
                  </a:lnTo>
                  <a:lnTo>
                    <a:pt x="0" y="886777"/>
                  </a:lnTo>
                  <a:lnTo>
                    <a:pt x="6276975" y="886777"/>
                  </a:lnTo>
                  <a:lnTo>
                    <a:pt x="6276975" y="877252"/>
                  </a:lnTo>
                  <a:close/>
                </a:path>
                <a:path w="6276975" h="1323339">
                  <a:moveTo>
                    <a:pt x="6276975" y="441007"/>
                  </a:moveTo>
                  <a:lnTo>
                    <a:pt x="0" y="441007"/>
                  </a:lnTo>
                  <a:lnTo>
                    <a:pt x="0" y="450532"/>
                  </a:lnTo>
                  <a:lnTo>
                    <a:pt x="6276975" y="450532"/>
                  </a:lnTo>
                  <a:lnTo>
                    <a:pt x="6276975" y="441007"/>
                  </a:lnTo>
                  <a:close/>
                </a:path>
                <a:path w="6276975" h="1323339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12321" y="2135544"/>
            <a:ext cx="4364182" cy="1277649"/>
            <a:chOff x="685800" y="3132131"/>
            <a:chExt cx="6400800" cy="1873885"/>
          </a:xfrm>
        </p:grpSpPr>
        <p:sp>
          <p:nvSpPr>
            <p:cNvPr id="6" name="object 6"/>
            <p:cNvSpPr/>
            <p:nvPr/>
          </p:nvSpPr>
          <p:spPr>
            <a:xfrm>
              <a:off x="685800" y="3132137"/>
              <a:ext cx="6400800" cy="1873885"/>
            </a:xfrm>
            <a:custGeom>
              <a:avLst/>
              <a:gdLst/>
              <a:ahLst/>
              <a:cxnLst/>
              <a:rect l="l" t="t" r="r" b="b"/>
              <a:pathLst>
                <a:path w="6400800" h="1873885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1797685"/>
                  </a:lnTo>
                  <a:lnTo>
                    <a:pt x="5981" y="1827326"/>
                  </a:lnTo>
                  <a:lnTo>
                    <a:pt x="22326" y="1851558"/>
                  </a:lnTo>
                  <a:lnTo>
                    <a:pt x="46545" y="1867890"/>
                  </a:lnTo>
                  <a:lnTo>
                    <a:pt x="76200" y="1873885"/>
                  </a:lnTo>
                  <a:lnTo>
                    <a:pt x="57658" y="1867890"/>
                  </a:lnTo>
                  <a:lnTo>
                    <a:pt x="42519" y="1851558"/>
                  </a:lnTo>
                  <a:lnTo>
                    <a:pt x="32308" y="1827326"/>
                  </a:lnTo>
                  <a:lnTo>
                    <a:pt x="28575" y="1797685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09625" y="3895407"/>
              <a:ext cx="6276975" cy="891540"/>
            </a:xfrm>
            <a:custGeom>
              <a:avLst/>
              <a:gdLst/>
              <a:ahLst/>
              <a:cxnLst/>
              <a:rect l="l" t="t" r="r" b="b"/>
              <a:pathLst>
                <a:path w="6276975" h="891539">
                  <a:moveTo>
                    <a:pt x="6276975" y="882015"/>
                  </a:moveTo>
                  <a:lnTo>
                    <a:pt x="0" y="882015"/>
                  </a:lnTo>
                  <a:lnTo>
                    <a:pt x="0" y="891540"/>
                  </a:lnTo>
                  <a:lnTo>
                    <a:pt x="6276975" y="891540"/>
                  </a:lnTo>
                  <a:lnTo>
                    <a:pt x="6276975" y="882015"/>
                  </a:lnTo>
                  <a:close/>
                </a:path>
                <a:path w="6276975" h="891539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891539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12321" y="3608019"/>
            <a:ext cx="4364182" cy="2501178"/>
            <a:chOff x="685800" y="5291761"/>
            <a:chExt cx="6400800" cy="3668395"/>
          </a:xfrm>
        </p:grpSpPr>
        <p:sp>
          <p:nvSpPr>
            <p:cNvPr id="9" name="object 9"/>
            <p:cNvSpPr/>
            <p:nvPr/>
          </p:nvSpPr>
          <p:spPr>
            <a:xfrm>
              <a:off x="685800" y="5291772"/>
              <a:ext cx="6400800" cy="3668395"/>
            </a:xfrm>
            <a:custGeom>
              <a:avLst/>
              <a:gdLst/>
              <a:ahLst/>
              <a:cxnLst/>
              <a:rect l="l" t="t" r="r" b="b"/>
              <a:pathLst>
                <a:path w="6400800" h="3668395">
                  <a:moveTo>
                    <a:pt x="6400800" y="0"/>
                  </a:moveTo>
                  <a:lnTo>
                    <a:pt x="76200" y="0"/>
                  </a:lnTo>
                  <a:lnTo>
                    <a:pt x="46545" y="5981"/>
                  </a:lnTo>
                  <a:lnTo>
                    <a:pt x="37096" y="12357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3591801"/>
                  </a:lnTo>
                  <a:lnTo>
                    <a:pt x="5981" y="3621455"/>
                  </a:lnTo>
                  <a:lnTo>
                    <a:pt x="22326" y="3645674"/>
                  </a:lnTo>
                  <a:lnTo>
                    <a:pt x="46545" y="3662007"/>
                  </a:lnTo>
                  <a:lnTo>
                    <a:pt x="76200" y="3668001"/>
                  </a:lnTo>
                  <a:lnTo>
                    <a:pt x="57658" y="3662007"/>
                  </a:lnTo>
                  <a:lnTo>
                    <a:pt x="42519" y="3645674"/>
                  </a:lnTo>
                  <a:lnTo>
                    <a:pt x="32308" y="3621455"/>
                  </a:lnTo>
                  <a:lnTo>
                    <a:pt x="28575" y="3591801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57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9625" y="6055029"/>
              <a:ext cx="6276975" cy="1813560"/>
            </a:xfrm>
            <a:custGeom>
              <a:avLst/>
              <a:gdLst/>
              <a:ahLst/>
              <a:cxnLst/>
              <a:rect l="l" t="t" r="r" b="b"/>
              <a:pathLst>
                <a:path w="6276975" h="1813559">
                  <a:moveTo>
                    <a:pt x="6276975" y="1560957"/>
                  </a:moveTo>
                  <a:lnTo>
                    <a:pt x="0" y="1560957"/>
                  </a:lnTo>
                  <a:lnTo>
                    <a:pt x="0" y="1813179"/>
                  </a:lnTo>
                  <a:lnTo>
                    <a:pt x="6276975" y="1813179"/>
                  </a:lnTo>
                  <a:lnTo>
                    <a:pt x="6276975" y="1560957"/>
                  </a:lnTo>
                  <a:close/>
                </a:path>
                <a:path w="6276975" h="1813559">
                  <a:moveTo>
                    <a:pt x="6276975" y="0"/>
                  </a:moveTo>
                  <a:lnTo>
                    <a:pt x="0" y="0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09625" y="6055029"/>
              <a:ext cx="6276975" cy="2686050"/>
            </a:xfrm>
            <a:custGeom>
              <a:avLst/>
              <a:gdLst/>
              <a:ahLst/>
              <a:cxnLst/>
              <a:rect l="l" t="t" r="r" b="b"/>
              <a:pathLst>
                <a:path w="6276975" h="2686050">
                  <a:moveTo>
                    <a:pt x="6276975" y="2676144"/>
                  </a:moveTo>
                  <a:lnTo>
                    <a:pt x="0" y="2676144"/>
                  </a:lnTo>
                  <a:lnTo>
                    <a:pt x="0" y="2685669"/>
                  </a:lnTo>
                  <a:lnTo>
                    <a:pt x="6276975" y="2685669"/>
                  </a:lnTo>
                  <a:lnTo>
                    <a:pt x="6276975" y="2676144"/>
                  </a:lnTo>
                  <a:close/>
                </a:path>
                <a:path w="6276975" h="2686050">
                  <a:moveTo>
                    <a:pt x="6276975" y="2239899"/>
                  </a:moveTo>
                  <a:lnTo>
                    <a:pt x="0" y="2239899"/>
                  </a:lnTo>
                  <a:lnTo>
                    <a:pt x="0" y="2249424"/>
                  </a:lnTo>
                  <a:lnTo>
                    <a:pt x="6276975" y="2249424"/>
                  </a:lnTo>
                  <a:lnTo>
                    <a:pt x="6276975" y="2239899"/>
                  </a:lnTo>
                  <a:close/>
                </a:path>
                <a:path w="6276975" h="2686050">
                  <a:moveTo>
                    <a:pt x="6276975" y="1803654"/>
                  </a:moveTo>
                  <a:lnTo>
                    <a:pt x="0" y="1803654"/>
                  </a:lnTo>
                  <a:lnTo>
                    <a:pt x="0" y="1813179"/>
                  </a:lnTo>
                  <a:lnTo>
                    <a:pt x="6276975" y="1813179"/>
                  </a:lnTo>
                  <a:lnTo>
                    <a:pt x="6276975" y="1803654"/>
                  </a:lnTo>
                  <a:close/>
                </a:path>
                <a:path w="6276975" h="2686050">
                  <a:moveTo>
                    <a:pt x="6276975" y="1560957"/>
                  </a:moveTo>
                  <a:lnTo>
                    <a:pt x="0" y="1560957"/>
                  </a:lnTo>
                  <a:lnTo>
                    <a:pt x="0" y="1570482"/>
                  </a:lnTo>
                  <a:lnTo>
                    <a:pt x="6276975" y="1570482"/>
                  </a:lnTo>
                  <a:lnTo>
                    <a:pt x="6276975" y="1560957"/>
                  </a:lnTo>
                  <a:close/>
                </a:path>
                <a:path w="6276975" h="2686050">
                  <a:moveTo>
                    <a:pt x="6276975" y="1124712"/>
                  </a:moveTo>
                  <a:lnTo>
                    <a:pt x="0" y="1124712"/>
                  </a:lnTo>
                  <a:lnTo>
                    <a:pt x="0" y="1134237"/>
                  </a:lnTo>
                  <a:lnTo>
                    <a:pt x="6276975" y="1134237"/>
                  </a:lnTo>
                  <a:lnTo>
                    <a:pt x="6276975" y="1124712"/>
                  </a:lnTo>
                  <a:close/>
                </a:path>
                <a:path w="6276975" h="2686050">
                  <a:moveTo>
                    <a:pt x="6276975" y="688467"/>
                  </a:moveTo>
                  <a:lnTo>
                    <a:pt x="0" y="688467"/>
                  </a:lnTo>
                  <a:lnTo>
                    <a:pt x="0" y="697992"/>
                  </a:lnTo>
                  <a:lnTo>
                    <a:pt x="6276975" y="697992"/>
                  </a:lnTo>
                  <a:lnTo>
                    <a:pt x="6276975" y="688467"/>
                  </a:lnTo>
                  <a:close/>
                </a:path>
                <a:path w="6276975" h="2686050">
                  <a:moveTo>
                    <a:pt x="6276975" y="252222"/>
                  </a:moveTo>
                  <a:lnTo>
                    <a:pt x="0" y="252222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252222"/>
                  </a:lnTo>
                  <a:close/>
                </a:path>
                <a:path w="6276975" h="2686050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996747" y="710697"/>
          <a:ext cx="3809565" cy="1659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10th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19%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42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11th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5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5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12th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33%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6964" y="723679"/>
            <a:ext cx="103909" cy="1039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8861" y="723679"/>
            <a:ext cx="103909" cy="1039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7621" y="723679"/>
            <a:ext cx="103909" cy="10390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505406" y="989398"/>
            <a:ext cx="1298864" cy="64943"/>
            <a:chOff x="4488991" y="1451117"/>
            <a:chExt cx="1905000" cy="95250"/>
          </a:xfrm>
        </p:grpSpPr>
        <p:sp>
          <p:nvSpPr>
            <p:cNvPr id="17" name="object 17"/>
            <p:cNvSpPr/>
            <p:nvPr/>
          </p:nvSpPr>
          <p:spPr>
            <a:xfrm>
              <a:off x="4488991" y="1451117"/>
              <a:ext cx="1409700" cy="95250"/>
            </a:xfrm>
            <a:custGeom>
              <a:avLst/>
              <a:gdLst/>
              <a:ahLst/>
              <a:cxnLst/>
              <a:rect l="l" t="t" r="r" b="b"/>
              <a:pathLst>
                <a:path w="1409700" h="95250">
                  <a:moveTo>
                    <a:pt x="14097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409700" y="95250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898691" y="1451117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>
                  <a:moveTo>
                    <a:pt x="3619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361950" y="95250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60641" y="1451117"/>
              <a:ext cx="133350" cy="95250"/>
            </a:xfrm>
            <a:custGeom>
              <a:avLst/>
              <a:gdLst/>
              <a:ahLst/>
              <a:cxnLst/>
              <a:rect l="l" t="t" r="r" b="b"/>
              <a:pathLst>
                <a:path w="133350" h="95250">
                  <a:moveTo>
                    <a:pt x="1333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33350" y="952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6505406" y="1286838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5000" y="0"/>
                </a:moveTo>
                <a:lnTo>
                  <a:pt x="0" y="0"/>
                </a:lnTo>
                <a:lnTo>
                  <a:pt x="0" y="95250"/>
                </a:lnTo>
                <a:lnTo>
                  <a:pt x="1905000" y="95250"/>
                </a:lnTo>
                <a:lnTo>
                  <a:pt x="1905000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05406" y="1584278"/>
            <a:ext cx="1298864" cy="64943"/>
            <a:chOff x="4488991" y="2323607"/>
            <a:chExt cx="1905000" cy="95250"/>
          </a:xfrm>
        </p:grpSpPr>
        <p:sp>
          <p:nvSpPr>
            <p:cNvPr id="22" name="object 22"/>
            <p:cNvSpPr/>
            <p:nvPr/>
          </p:nvSpPr>
          <p:spPr>
            <a:xfrm>
              <a:off x="4488991" y="2323607"/>
              <a:ext cx="1276350" cy="95250"/>
            </a:xfrm>
            <a:custGeom>
              <a:avLst/>
              <a:gdLst/>
              <a:ahLst/>
              <a:cxnLst/>
              <a:rect l="l" t="t" r="r" b="b"/>
              <a:pathLst>
                <a:path w="1276350" h="95250">
                  <a:moveTo>
                    <a:pt x="12763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76350" y="9525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65341" y="2323607"/>
              <a:ext cx="628650" cy="95250"/>
            </a:xfrm>
            <a:custGeom>
              <a:avLst/>
              <a:gdLst/>
              <a:ahLst/>
              <a:cxnLst/>
              <a:rect l="l" t="t" r="r" b="b"/>
              <a:pathLst>
                <a:path w="628650" h="95250">
                  <a:moveTo>
                    <a:pt x="6286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628650" y="9525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88088" y="2131735"/>
            <a:ext cx="175693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Gender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27876" y="3056753"/>
            <a:ext cx="1246909" cy="64943"/>
            <a:chOff x="4375280" y="4483237"/>
            <a:chExt cx="1828800" cy="95250"/>
          </a:xfrm>
        </p:grpSpPr>
        <p:sp>
          <p:nvSpPr>
            <p:cNvPr id="26" name="object 26"/>
            <p:cNvSpPr/>
            <p:nvPr/>
          </p:nvSpPr>
          <p:spPr>
            <a:xfrm>
              <a:off x="4375280" y="4483237"/>
              <a:ext cx="1371600" cy="95250"/>
            </a:xfrm>
            <a:custGeom>
              <a:avLst/>
              <a:gdLst/>
              <a:ahLst/>
              <a:cxnLst/>
              <a:rect l="l" t="t" r="r" b="b"/>
              <a:pathLst>
                <a:path w="1371600" h="95250">
                  <a:moveTo>
                    <a:pt x="13716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371600" y="9525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746880" y="4483237"/>
              <a:ext cx="457200" cy="95250"/>
            </a:xfrm>
            <a:custGeom>
              <a:avLst/>
              <a:gdLst/>
              <a:ahLst/>
              <a:cxnLst/>
              <a:rect l="l" t="t" r="r" b="b"/>
              <a:pathLst>
                <a:path w="457200" h="95250">
                  <a:moveTo>
                    <a:pt x="4572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996747" y="2477364"/>
          <a:ext cx="3726433" cy="84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Gender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31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26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72%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24%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6454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6454A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45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45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4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25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1769" y="2490346"/>
            <a:ext cx="103909" cy="10390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078" y="2490346"/>
            <a:ext cx="103909" cy="10390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1945" y="2490346"/>
            <a:ext cx="103909" cy="10390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427875" y="2759313"/>
            <a:ext cx="1298864" cy="64943"/>
            <a:chOff x="4375280" y="4046992"/>
            <a:chExt cx="1905000" cy="95250"/>
          </a:xfrm>
        </p:grpSpPr>
        <p:sp>
          <p:nvSpPr>
            <p:cNvPr id="33" name="object 33"/>
            <p:cNvSpPr/>
            <p:nvPr/>
          </p:nvSpPr>
          <p:spPr>
            <a:xfrm>
              <a:off x="4375280" y="4046992"/>
              <a:ext cx="1609725" cy="95250"/>
            </a:xfrm>
            <a:custGeom>
              <a:avLst/>
              <a:gdLst/>
              <a:ahLst/>
              <a:cxnLst/>
              <a:rect l="l" t="t" r="r" b="b"/>
              <a:pathLst>
                <a:path w="1609725" h="95250">
                  <a:moveTo>
                    <a:pt x="16097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609725" y="9525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985005" y="4046992"/>
              <a:ext cx="180975" cy="95250"/>
            </a:xfrm>
            <a:custGeom>
              <a:avLst/>
              <a:gdLst/>
              <a:ahLst/>
              <a:cxnLst/>
              <a:rect l="l" t="t" r="r" b="b"/>
              <a:pathLst>
                <a:path w="180975" h="95250">
                  <a:moveTo>
                    <a:pt x="1809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80975" y="9525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165980" y="4046992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1143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14300" y="952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88088" y="3604209"/>
            <a:ext cx="182447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Ethnicity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20560" y="3947438"/>
            <a:ext cx="4208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Ethnicity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46273" y="3962821"/>
            <a:ext cx="734291" cy="103909"/>
            <a:chOff x="3522263" y="5812137"/>
            <a:chExt cx="1076960" cy="152400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2263" y="5812137"/>
              <a:ext cx="152400" cy="1524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8751" y="5812137"/>
              <a:ext cx="152400" cy="1524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6303" y="5812137"/>
              <a:ext cx="152400" cy="1524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996747" y="4157527"/>
            <a:ext cx="4279756" cy="129855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algn="ctr" defTabSz="623438">
              <a:spcBef>
                <a:spcPts val="72"/>
              </a:spcBef>
            </a:pPr>
            <a:r>
              <a:rPr sz="784" b="1" kern="0" dirty="0">
                <a:solidFill>
                  <a:srgbClr val="2E4975"/>
                </a:solidFill>
                <a:latin typeface="Open Sans"/>
                <a:cs typeface="Open Sans"/>
              </a:rPr>
              <a:t>All</a:t>
            </a:r>
            <a:r>
              <a:rPr sz="784" b="1" kern="0" spc="-17" dirty="0">
                <a:solidFill>
                  <a:srgbClr val="2E4975"/>
                </a:solidFill>
                <a:latin typeface="Open Sans"/>
                <a:cs typeface="Open Sans"/>
              </a:rPr>
              <a:t> </a:t>
            </a:r>
            <a:r>
              <a:rPr sz="784" b="1" kern="0" spc="-7" dirty="0">
                <a:solidFill>
                  <a:srgbClr val="2E4975"/>
                </a:solidFill>
                <a:latin typeface="Open Sans"/>
                <a:cs typeface="Open Sans"/>
              </a:rPr>
              <a:t>Students</a:t>
            </a:r>
            <a:endParaRPr sz="784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3996747" y="4344993"/>
          <a:ext cx="4114365" cy="1772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9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51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7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33%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White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67">
                <a:tc>
                  <a:txBody>
                    <a:bodyPr/>
                    <a:lstStyle/>
                    <a:p>
                      <a:pPr marL="47625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47">
                <a:tc gridSpan="5">
                  <a:txBody>
                    <a:bodyPr/>
                    <a:lstStyle/>
                    <a:p>
                      <a:pPr marL="246379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800" b="1" spc="-10" dirty="0">
                          <a:solidFill>
                            <a:srgbClr val="2E4975"/>
                          </a:solidFill>
                          <a:latin typeface="Open Sans"/>
                          <a:cs typeface="Open Sans"/>
                        </a:rPr>
                        <a:t>Female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8485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29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r>
                        <a:rPr sz="700" spc="7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4" name="object 44"/>
          <p:cNvGrpSpPr/>
          <p:nvPr/>
        </p:nvGrpSpPr>
        <p:grpSpPr>
          <a:xfrm>
            <a:off x="6808961" y="4397262"/>
            <a:ext cx="1298864" cy="64943"/>
            <a:chOff x="4934205" y="6449317"/>
            <a:chExt cx="1905000" cy="95250"/>
          </a:xfrm>
        </p:grpSpPr>
        <p:sp>
          <p:nvSpPr>
            <p:cNvPr id="45" name="object 45"/>
            <p:cNvSpPr/>
            <p:nvPr/>
          </p:nvSpPr>
          <p:spPr>
            <a:xfrm>
              <a:off x="4934205" y="6449317"/>
              <a:ext cx="1543050" cy="95250"/>
            </a:xfrm>
            <a:custGeom>
              <a:avLst/>
              <a:gdLst/>
              <a:ahLst/>
              <a:cxnLst/>
              <a:rect l="l" t="t" r="r" b="b"/>
              <a:pathLst>
                <a:path w="1543050" h="95250">
                  <a:moveTo>
                    <a:pt x="15430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543050" y="95250"/>
                  </a:lnTo>
                  <a:lnTo>
                    <a:pt x="15430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477255" y="6449317"/>
              <a:ext cx="257175" cy="95250"/>
            </a:xfrm>
            <a:custGeom>
              <a:avLst/>
              <a:gdLst/>
              <a:ahLst/>
              <a:cxnLst/>
              <a:rect l="l" t="t" r="r" b="b"/>
              <a:pathLst>
                <a:path w="257175" h="95250">
                  <a:moveTo>
                    <a:pt x="25717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257174" y="95250"/>
                  </a:lnTo>
                  <a:lnTo>
                    <a:pt x="257174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734430" y="6449317"/>
              <a:ext cx="104775" cy="95250"/>
            </a:xfrm>
            <a:custGeom>
              <a:avLst/>
              <a:gdLst/>
              <a:ahLst/>
              <a:cxnLst/>
              <a:rect l="l" t="t" r="r" b="b"/>
              <a:pathLst>
                <a:path w="104775" h="95250">
                  <a:moveTo>
                    <a:pt x="1047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04775" y="95250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808961" y="4694701"/>
            <a:ext cx="1298864" cy="64943"/>
            <a:chOff x="4934205" y="6885562"/>
            <a:chExt cx="1905000" cy="95250"/>
          </a:xfrm>
        </p:grpSpPr>
        <p:sp>
          <p:nvSpPr>
            <p:cNvPr id="49" name="object 49"/>
            <p:cNvSpPr/>
            <p:nvPr/>
          </p:nvSpPr>
          <p:spPr>
            <a:xfrm>
              <a:off x="4934205" y="6885562"/>
              <a:ext cx="1276350" cy="95250"/>
            </a:xfrm>
            <a:custGeom>
              <a:avLst/>
              <a:gdLst/>
              <a:ahLst/>
              <a:cxnLst/>
              <a:rect l="l" t="t" r="r" b="b"/>
              <a:pathLst>
                <a:path w="1276350" h="95250">
                  <a:moveTo>
                    <a:pt x="12763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76350" y="9525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210555" y="6885562"/>
              <a:ext cx="628650" cy="95250"/>
            </a:xfrm>
            <a:custGeom>
              <a:avLst/>
              <a:gdLst/>
              <a:ahLst/>
              <a:cxnLst/>
              <a:rect l="l" t="t" r="r" b="b"/>
              <a:pathLst>
                <a:path w="628650" h="95250">
                  <a:moveTo>
                    <a:pt x="62864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628649" y="95250"/>
                  </a:lnTo>
                  <a:lnTo>
                    <a:pt x="62864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6808961" y="4992142"/>
            <a:ext cx="1298864" cy="64943"/>
            <a:chOff x="4934205" y="7321808"/>
            <a:chExt cx="1905000" cy="95250"/>
          </a:xfrm>
        </p:grpSpPr>
        <p:sp>
          <p:nvSpPr>
            <p:cNvPr id="52" name="object 52"/>
            <p:cNvSpPr/>
            <p:nvPr/>
          </p:nvSpPr>
          <p:spPr>
            <a:xfrm>
              <a:off x="4934205" y="7321808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49"/>
                  </a:lnTo>
                  <a:lnTo>
                    <a:pt x="952500" y="95249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886705" y="7321808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499" y="0"/>
                  </a:moveTo>
                  <a:lnTo>
                    <a:pt x="0" y="0"/>
                  </a:lnTo>
                  <a:lnTo>
                    <a:pt x="0" y="95249"/>
                  </a:lnTo>
                  <a:lnTo>
                    <a:pt x="952499" y="95249"/>
                  </a:lnTo>
                  <a:lnTo>
                    <a:pt x="95249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808961" y="5455056"/>
            <a:ext cx="1298864" cy="64943"/>
            <a:chOff x="4934205" y="8000749"/>
            <a:chExt cx="1905000" cy="95250"/>
          </a:xfrm>
        </p:grpSpPr>
        <p:sp>
          <p:nvSpPr>
            <p:cNvPr id="55" name="object 55"/>
            <p:cNvSpPr/>
            <p:nvPr/>
          </p:nvSpPr>
          <p:spPr>
            <a:xfrm>
              <a:off x="4934205" y="8000749"/>
              <a:ext cx="1590675" cy="95250"/>
            </a:xfrm>
            <a:custGeom>
              <a:avLst/>
              <a:gdLst/>
              <a:ahLst/>
              <a:cxnLst/>
              <a:rect l="l" t="t" r="r" b="b"/>
              <a:pathLst>
                <a:path w="1590675" h="95250">
                  <a:moveTo>
                    <a:pt x="159067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590674" y="95250"/>
                  </a:lnTo>
                  <a:lnTo>
                    <a:pt x="1590674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524880" y="8000749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190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90500" y="952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715380" y="8000749"/>
              <a:ext cx="123825" cy="95250"/>
            </a:xfrm>
            <a:custGeom>
              <a:avLst/>
              <a:gdLst/>
              <a:ahLst/>
              <a:cxnLst/>
              <a:rect l="l" t="t" r="r" b="b"/>
              <a:pathLst>
                <a:path w="123825" h="95250">
                  <a:moveTo>
                    <a:pt x="1238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3825" y="95250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object 58"/>
          <p:cNvSpPr/>
          <p:nvPr/>
        </p:nvSpPr>
        <p:spPr>
          <a:xfrm>
            <a:off x="6808961" y="5752497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11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2321" y="532533"/>
            <a:ext cx="4364182" cy="1871230"/>
          </a:xfrm>
          <a:custGeom>
            <a:avLst/>
            <a:gdLst/>
            <a:ahLst/>
            <a:cxnLst/>
            <a:rect l="l" t="t" r="r" b="b"/>
            <a:pathLst>
              <a:path w="6400800" h="2744470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58"/>
                </a:lnTo>
                <a:lnTo>
                  <a:pt x="0" y="76200"/>
                </a:lnTo>
                <a:lnTo>
                  <a:pt x="0" y="2668079"/>
                </a:lnTo>
                <a:lnTo>
                  <a:pt x="5981" y="2697734"/>
                </a:lnTo>
                <a:lnTo>
                  <a:pt x="22326" y="2721953"/>
                </a:lnTo>
                <a:lnTo>
                  <a:pt x="46545" y="2738285"/>
                </a:lnTo>
                <a:lnTo>
                  <a:pt x="76200" y="2744279"/>
                </a:lnTo>
                <a:lnTo>
                  <a:pt x="57658" y="2738285"/>
                </a:lnTo>
                <a:lnTo>
                  <a:pt x="42519" y="2721953"/>
                </a:lnTo>
                <a:lnTo>
                  <a:pt x="32308" y="2697734"/>
                </a:lnTo>
                <a:lnTo>
                  <a:pt x="28575" y="2668079"/>
                </a:lnTo>
                <a:lnTo>
                  <a:pt x="28575" y="76200"/>
                </a:lnTo>
                <a:lnTo>
                  <a:pt x="32308" y="50266"/>
                </a:lnTo>
                <a:lnTo>
                  <a:pt x="42519" y="29070"/>
                </a:lnTo>
                <a:lnTo>
                  <a:pt x="54178" y="18072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96747" y="710697"/>
          <a:ext cx="4282786" cy="1718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Ethnicity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>
                    <a:lnB w="19050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White</a:t>
                      </a:r>
                      <a:r>
                        <a:rPr sz="7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spc="-20" dirty="0">
                          <a:solidFill>
                            <a:srgbClr val="2E4975"/>
                          </a:solidFill>
                          <a:latin typeface="Open Sans"/>
                          <a:cs typeface="Open Sans"/>
                        </a:rPr>
                        <a:t>Male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28142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22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17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r>
                        <a:rPr sz="700" spc="7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White</a:t>
                      </a:r>
                      <a:r>
                        <a:rPr sz="7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912321" y="2598463"/>
            <a:ext cx="4364182" cy="794905"/>
          </a:xfrm>
          <a:custGeom>
            <a:avLst/>
            <a:gdLst/>
            <a:ahLst/>
            <a:cxnLst/>
            <a:rect l="l" t="t" r="r" b="b"/>
            <a:pathLst>
              <a:path w="6400800" h="1165860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45"/>
                </a:lnTo>
                <a:lnTo>
                  <a:pt x="0" y="76200"/>
                </a:lnTo>
                <a:lnTo>
                  <a:pt x="0" y="1089660"/>
                </a:lnTo>
                <a:lnTo>
                  <a:pt x="5981" y="1119314"/>
                </a:lnTo>
                <a:lnTo>
                  <a:pt x="22326" y="1143533"/>
                </a:lnTo>
                <a:lnTo>
                  <a:pt x="46545" y="1159865"/>
                </a:lnTo>
                <a:lnTo>
                  <a:pt x="76200" y="1165860"/>
                </a:lnTo>
                <a:lnTo>
                  <a:pt x="57658" y="1159865"/>
                </a:lnTo>
                <a:lnTo>
                  <a:pt x="42519" y="1143533"/>
                </a:lnTo>
                <a:lnTo>
                  <a:pt x="32308" y="1119314"/>
                </a:lnTo>
                <a:lnTo>
                  <a:pt x="28575" y="1089660"/>
                </a:lnTo>
                <a:lnTo>
                  <a:pt x="28575" y="76200"/>
                </a:lnTo>
                <a:lnTo>
                  <a:pt x="32308" y="50253"/>
                </a:lnTo>
                <a:lnTo>
                  <a:pt x="42519" y="29057"/>
                </a:lnTo>
                <a:lnTo>
                  <a:pt x="54178" y="18059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2466" y="4342962"/>
            <a:ext cx="103909" cy="1039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82918" y="4350540"/>
            <a:ext cx="1104034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Extremely</a:t>
            </a:r>
            <a:r>
              <a:rPr sz="716" b="1" kern="0" spc="-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1156" y="4160787"/>
            <a:ext cx="381000" cy="317441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3017" b="1" kern="0" spc="-25" baseline="-15065" dirty="0">
                <a:solidFill>
                  <a:sysClr val="windowText" lastClr="000000"/>
                </a:solidFill>
                <a:latin typeface="Open Sans"/>
                <a:cs typeface="Open Sans"/>
              </a:rPr>
              <a:t>0</a:t>
            </a:r>
            <a:r>
              <a:rPr sz="1602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1602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732" y="4513489"/>
            <a:ext cx="613064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0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2%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466" y="4844399"/>
            <a:ext cx="103909" cy="1039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82918" y="4851976"/>
            <a:ext cx="619990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5594" y="4733124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67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1732" y="5014925"/>
            <a:ext cx="613064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2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7%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2466" y="5345836"/>
            <a:ext cx="103909" cy="1039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82918" y="5353412"/>
            <a:ext cx="5732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Normal</a:t>
            </a:r>
            <a:r>
              <a:rPr sz="716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5594" y="5234560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33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600" y="5516362"/>
            <a:ext cx="649865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1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90%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7963" y="4289926"/>
            <a:ext cx="1229591" cy="122959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6273" y="723679"/>
            <a:ext cx="103909" cy="1039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605" y="723679"/>
            <a:ext cx="103909" cy="1039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6300" y="723679"/>
            <a:ext cx="103909" cy="10390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808961" y="989398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08961" y="1452313"/>
            <a:ext cx="1298864" cy="64943"/>
            <a:chOff x="4934205" y="2130059"/>
            <a:chExt cx="1905000" cy="95250"/>
          </a:xfrm>
        </p:grpSpPr>
        <p:sp>
          <p:nvSpPr>
            <p:cNvPr id="23" name="object 23"/>
            <p:cNvSpPr/>
            <p:nvPr/>
          </p:nvSpPr>
          <p:spPr>
            <a:xfrm>
              <a:off x="4934205" y="2130059"/>
              <a:ext cx="1476375" cy="95250"/>
            </a:xfrm>
            <a:custGeom>
              <a:avLst/>
              <a:gdLst/>
              <a:ahLst/>
              <a:cxnLst/>
              <a:rect l="l" t="t" r="r" b="b"/>
              <a:pathLst>
                <a:path w="1476375" h="95250">
                  <a:moveTo>
                    <a:pt x="14763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476375" y="9525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410580" y="2130059"/>
              <a:ext cx="342900" cy="95250"/>
            </a:xfrm>
            <a:custGeom>
              <a:avLst/>
              <a:gdLst/>
              <a:ahLst/>
              <a:cxnLst/>
              <a:rect l="l" t="t" r="r" b="b"/>
              <a:pathLst>
                <a:path w="342900" h="95250">
                  <a:moveTo>
                    <a:pt x="34289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342899" y="95250"/>
                  </a:lnTo>
                  <a:lnTo>
                    <a:pt x="34289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753480" y="2130059"/>
              <a:ext cx="85725" cy="95250"/>
            </a:xfrm>
            <a:custGeom>
              <a:avLst/>
              <a:gdLst/>
              <a:ahLst/>
              <a:cxnLst/>
              <a:rect l="l" t="t" r="r" b="b"/>
              <a:pathLst>
                <a:path w="85725" h="95250">
                  <a:moveTo>
                    <a:pt x="857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85725" y="9525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808961" y="1749753"/>
            <a:ext cx="1298864" cy="64943"/>
            <a:chOff x="4934205" y="2566304"/>
            <a:chExt cx="1905000" cy="95250"/>
          </a:xfrm>
        </p:grpSpPr>
        <p:sp>
          <p:nvSpPr>
            <p:cNvPr id="27" name="object 27"/>
            <p:cNvSpPr/>
            <p:nvPr/>
          </p:nvSpPr>
          <p:spPr>
            <a:xfrm>
              <a:off x="4934205" y="2566304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886705" y="2566304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49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499" y="95250"/>
                  </a:lnTo>
                  <a:lnTo>
                    <a:pt x="95249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6808961" y="2047193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FDB45C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88088" y="2594650"/>
            <a:ext cx="179070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Teacher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12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701150" y="3018862"/>
            <a:ext cx="2968769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Breakdown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by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teacher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is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not</a:t>
            </a:r>
            <a:r>
              <a:rPr sz="545" kern="0" spc="3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available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for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screeners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completed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by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students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or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guardians.</a:t>
            </a:r>
            <a:endParaRPr sz="545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12321" y="3828483"/>
            <a:ext cx="4364182" cy="28544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43728" rIns="0" bIns="0" rtlCol="0">
            <a:spAutoFit/>
          </a:bodyPr>
          <a:lstStyle/>
          <a:p>
            <a:pPr marL="45459" defTabSz="623438">
              <a:spcBef>
                <a:spcPts val="344"/>
              </a:spcBef>
            </a:pP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Behavioral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Emotional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Risk</a:t>
            </a:r>
            <a:r>
              <a:rPr sz="920" b="1" kern="0" spc="-17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spc="-7" dirty="0">
                <a:solidFill>
                  <a:srgbClr val="FFFFFF"/>
                </a:solidFill>
                <a:latin typeface="Open Sans"/>
                <a:cs typeface="Open Sans"/>
              </a:rPr>
              <a:t>Index</a:t>
            </a:r>
            <a:endParaRPr sz="920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45459" defTabSz="623438"/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BESS-</a:t>
            </a:r>
            <a:r>
              <a:rPr sz="648" kern="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r>
              <a:rPr sz="648" kern="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(Parent)</a:t>
            </a:r>
            <a:endParaRPr sz="648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2321" y="532534"/>
            <a:ext cx="4364182" cy="2410690"/>
          </a:xfrm>
          <a:custGeom>
            <a:avLst/>
            <a:gdLst/>
            <a:ahLst/>
            <a:cxnLst/>
            <a:rect l="l" t="t" r="r" b="b"/>
            <a:pathLst>
              <a:path w="6400800" h="3535679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58"/>
                </a:lnTo>
                <a:lnTo>
                  <a:pt x="0" y="76200"/>
                </a:lnTo>
                <a:lnTo>
                  <a:pt x="0" y="3458895"/>
                </a:lnTo>
                <a:lnTo>
                  <a:pt x="5981" y="3488550"/>
                </a:lnTo>
                <a:lnTo>
                  <a:pt x="22326" y="3512769"/>
                </a:lnTo>
                <a:lnTo>
                  <a:pt x="46545" y="3529101"/>
                </a:lnTo>
                <a:lnTo>
                  <a:pt x="76200" y="3535095"/>
                </a:lnTo>
                <a:lnTo>
                  <a:pt x="57658" y="3529101"/>
                </a:lnTo>
                <a:lnTo>
                  <a:pt x="42519" y="3512769"/>
                </a:lnTo>
                <a:lnTo>
                  <a:pt x="32308" y="3488550"/>
                </a:lnTo>
                <a:lnTo>
                  <a:pt x="28575" y="3458895"/>
                </a:lnTo>
                <a:lnTo>
                  <a:pt x="28575" y="76200"/>
                </a:lnTo>
                <a:lnTo>
                  <a:pt x="32308" y="50266"/>
                </a:lnTo>
                <a:lnTo>
                  <a:pt x="42519" y="29070"/>
                </a:lnTo>
                <a:lnTo>
                  <a:pt x="54178" y="18072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2321" y="3137650"/>
            <a:ext cx="4364182" cy="980209"/>
            <a:chOff x="685800" y="4601886"/>
            <a:chExt cx="6400800" cy="1437640"/>
          </a:xfrm>
        </p:grpSpPr>
        <p:sp>
          <p:nvSpPr>
            <p:cNvPr id="4" name="object 4"/>
            <p:cNvSpPr/>
            <p:nvPr/>
          </p:nvSpPr>
          <p:spPr>
            <a:xfrm>
              <a:off x="685800" y="4601895"/>
              <a:ext cx="6400800" cy="1437640"/>
            </a:xfrm>
            <a:custGeom>
              <a:avLst/>
              <a:gdLst/>
              <a:ahLst/>
              <a:cxnLst/>
              <a:rect l="l" t="t" r="r" b="b"/>
              <a:pathLst>
                <a:path w="6400800" h="1437639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57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1361427"/>
                  </a:lnTo>
                  <a:lnTo>
                    <a:pt x="5981" y="1391081"/>
                  </a:lnTo>
                  <a:lnTo>
                    <a:pt x="22326" y="1415300"/>
                  </a:lnTo>
                  <a:lnTo>
                    <a:pt x="46545" y="1431645"/>
                  </a:lnTo>
                  <a:lnTo>
                    <a:pt x="76200" y="1437627"/>
                  </a:lnTo>
                  <a:lnTo>
                    <a:pt x="57658" y="1431645"/>
                  </a:lnTo>
                  <a:lnTo>
                    <a:pt x="42519" y="1415300"/>
                  </a:lnTo>
                  <a:lnTo>
                    <a:pt x="32308" y="1391081"/>
                  </a:lnTo>
                  <a:lnTo>
                    <a:pt x="28575" y="1361427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9625" y="5365152"/>
              <a:ext cx="6276975" cy="455295"/>
            </a:xfrm>
            <a:custGeom>
              <a:avLst/>
              <a:gdLst/>
              <a:ahLst/>
              <a:cxnLst/>
              <a:rect l="l" t="t" r="r" b="b"/>
              <a:pathLst>
                <a:path w="6276975" h="455295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455295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12321" y="4312684"/>
            <a:ext cx="4364182" cy="1277649"/>
            <a:chOff x="685800" y="6325270"/>
            <a:chExt cx="6400800" cy="1873885"/>
          </a:xfrm>
        </p:grpSpPr>
        <p:sp>
          <p:nvSpPr>
            <p:cNvPr id="7" name="object 7"/>
            <p:cNvSpPr/>
            <p:nvPr/>
          </p:nvSpPr>
          <p:spPr>
            <a:xfrm>
              <a:off x="685800" y="6325272"/>
              <a:ext cx="6400800" cy="1873885"/>
            </a:xfrm>
            <a:custGeom>
              <a:avLst/>
              <a:gdLst/>
              <a:ahLst/>
              <a:cxnLst/>
              <a:rect l="l" t="t" r="r" b="b"/>
              <a:pathLst>
                <a:path w="6400800" h="1873884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58"/>
                  </a:lnTo>
                  <a:lnTo>
                    <a:pt x="0" y="76200"/>
                  </a:lnTo>
                  <a:lnTo>
                    <a:pt x="0" y="1797685"/>
                  </a:lnTo>
                  <a:lnTo>
                    <a:pt x="5981" y="1827339"/>
                  </a:lnTo>
                  <a:lnTo>
                    <a:pt x="22326" y="1851558"/>
                  </a:lnTo>
                  <a:lnTo>
                    <a:pt x="46545" y="1867890"/>
                  </a:lnTo>
                  <a:lnTo>
                    <a:pt x="76200" y="1873885"/>
                  </a:lnTo>
                  <a:lnTo>
                    <a:pt x="57658" y="1867890"/>
                  </a:lnTo>
                  <a:lnTo>
                    <a:pt x="42519" y="1851558"/>
                  </a:lnTo>
                  <a:lnTo>
                    <a:pt x="32308" y="1827339"/>
                  </a:lnTo>
                  <a:lnTo>
                    <a:pt x="28575" y="1797685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70"/>
                  </a:lnTo>
                  <a:lnTo>
                    <a:pt x="54178" y="18059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09625" y="7088542"/>
              <a:ext cx="6276975" cy="891540"/>
            </a:xfrm>
            <a:custGeom>
              <a:avLst/>
              <a:gdLst/>
              <a:ahLst/>
              <a:cxnLst/>
              <a:rect l="l" t="t" r="r" b="b"/>
              <a:pathLst>
                <a:path w="6276975" h="891540">
                  <a:moveTo>
                    <a:pt x="6276975" y="882015"/>
                  </a:moveTo>
                  <a:lnTo>
                    <a:pt x="0" y="882015"/>
                  </a:lnTo>
                  <a:lnTo>
                    <a:pt x="0" y="891540"/>
                  </a:lnTo>
                  <a:lnTo>
                    <a:pt x="6276975" y="891540"/>
                  </a:lnTo>
                  <a:lnTo>
                    <a:pt x="6276975" y="882015"/>
                  </a:lnTo>
                  <a:close/>
                </a:path>
                <a:path w="6276975" h="891540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891540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88089" y="528724"/>
            <a:ext cx="1159019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Score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2094" y="726498"/>
            <a:ext cx="3935557" cy="18985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5714" y="2722215"/>
            <a:ext cx="1578119" cy="1558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88089" y="3133840"/>
            <a:ext cx="1672503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Grade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96748" y="3479469"/>
          <a:ext cx="3762373" cy="514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9th</a:t>
                      </a:r>
                      <a:r>
                        <a:rPr sz="7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33%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769" y="3492451"/>
            <a:ext cx="103909" cy="1039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7876" y="3492451"/>
            <a:ext cx="103909" cy="1039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0734" y="3492451"/>
            <a:ext cx="103909" cy="10390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460066" y="3761418"/>
            <a:ext cx="1298864" cy="64943"/>
            <a:chOff x="4422493" y="5516746"/>
            <a:chExt cx="1905000" cy="95250"/>
          </a:xfrm>
        </p:grpSpPr>
        <p:sp>
          <p:nvSpPr>
            <p:cNvPr id="18" name="object 18"/>
            <p:cNvSpPr/>
            <p:nvPr/>
          </p:nvSpPr>
          <p:spPr>
            <a:xfrm>
              <a:off x="4422493" y="5516746"/>
              <a:ext cx="638175" cy="95250"/>
            </a:xfrm>
            <a:custGeom>
              <a:avLst/>
              <a:gdLst/>
              <a:ahLst/>
              <a:cxnLst/>
              <a:rect l="l" t="t" r="r" b="b"/>
              <a:pathLst>
                <a:path w="638175" h="95250">
                  <a:moveTo>
                    <a:pt x="6381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638175" y="95250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060668" y="5516746"/>
              <a:ext cx="1266825" cy="95250"/>
            </a:xfrm>
            <a:custGeom>
              <a:avLst/>
              <a:gdLst/>
              <a:ahLst/>
              <a:cxnLst/>
              <a:rect l="l" t="t" r="r" b="b"/>
              <a:pathLst>
                <a:path w="1266825" h="95250">
                  <a:moveTo>
                    <a:pt x="12668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66825" y="95250"/>
                  </a:lnTo>
                  <a:lnTo>
                    <a:pt x="1266825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88088" y="4308876"/>
            <a:ext cx="175693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Gender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996747" y="4654504"/>
          <a:ext cx="3745058" cy="84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Gender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1828" y="4667486"/>
            <a:ext cx="103909" cy="10390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354" y="4667486"/>
            <a:ext cx="103909" cy="1039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90941" y="4667486"/>
            <a:ext cx="103909" cy="10390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441444" y="4936452"/>
            <a:ext cx="1298864" cy="64943"/>
            <a:chOff x="4395181" y="7240130"/>
            <a:chExt cx="1905000" cy="95250"/>
          </a:xfrm>
        </p:grpSpPr>
        <p:sp>
          <p:nvSpPr>
            <p:cNvPr id="26" name="object 26"/>
            <p:cNvSpPr/>
            <p:nvPr/>
          </p:nvSpPr>
          <p:spPr>
            <a:xfrm>
              <a:off x="4395181" y="7240130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347681" y="7240130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8" name="object 28"/>
          <p:cNvSpPr/>
          <p:nvPr/>
        </p:nvSpPr>
        <p:spPr>
          <a:xfrm>
            <a:off x="6441444" y="5233892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5000" y="0"/>
                </a:moveTo>
                <a:lnTo>
                  <a:pt x="0" y="0"/>
                </a:lnTo>
                <a:lnTo>
                  <a:pt x="0" y="95250"/>
                </a:lnTo>
                <a:lnTo>
                  <a:pt x="1905000" y="95250"/>
                </a:lnTo>
                <a:lnTo>
                  <a:pt x="1905000" y="0"/>
                </a:lnTo>
                <a:close/>
              </a:path>
            </a:pathLst>
          </a:custGeom>
          <a:solidFill>
            <a:srgbClr val="FDB45C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13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2321" y="532534"/>
            <a:ext cx="4364182" cy="2666567"/>
            <a:chOff x="685800" y="781050"/>
            <a:chExt cx="6400800" cy="3910965"/>
          </a:xfrm>
        </p:grpSpPr>
        <p:sp>
          <p:nvSpPr>
            <p:cNvPr id="3" name="object 3"/>
            <p:cNvSpPr/>
            <p:nvPr/>
          </p:nvSpPr>
          <p:spPr>
            <a:xfrm>
              <a:off x="685800" y="781049"/>
              <a:ext cx="6400800" cy="3910965"/>
            </a:xfrm>
            <a:custGeom>
              <a:avLst/>
              <a:gdLst/>
              <a:ahLst/>
              <a:cxnLst/>
              <a:rect l="l" t="t" r="r" b="b"/>
              <a:pathLst>
                <a:path w="6400800" h="3910965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58"/>
                  </a:lnTo>
                  <a:lnTo>
                    <a:pt x="0" y="76200"/>
                  </a:lnTo>
                  <a:lnTo>
                    <a:pt x="0" y="3834511"/>
                  </a:lnTo>
                  <a:lnTo>
                    <a:pt x="5981" y="3864165"/>
                  </a:lnTo>
                  <a:lnTo>
                    <a:pt x="22326" y="3888384"/>
                  </a:lnTo>
                  <a:lnTo>
                    <a:pt x="46545" y="3904716"/>
                  </a:lnTo>
                  <a:lnTo>
                    <a:pt x="76200" y="3910711"/>
                  </a:lnTo>
                  <a:lnTo>
                    <a:pt x="57658" y="3904716"/>
                  </a:lnTo>
                  <a:lnTo>
                    <a:pt x="42519" y="3888384"/>
                  </a:lnTo>
                  <a:lnTo>
                    <a:pt x="32308" y="3864165"/>
                  </a:lnTo>
                  <a:lnTo>
                    <a:pt x="28575" y="3834511"/>
                  </a:lnTo>
                  <a:lnTo>
                    <a:pt x="28575" y="76200"/>
                  </a:lnTo>
                  <a:lnTo>
                    <a:pt x="32308" y="50266"/>
                  </a:lnTo>
                  <a:lnTo>
                    <a:pt x="42519" y="29070"/>
                  </a:lnTo>
                  <a:lnTo>
                    <a:pt x="54178" y="18072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9625" y="1544319"/>
              <a:ext cx="6276975" cy="1377315"/>
            </a:xfrm>
            <a:custGeom>
              <a:avLst/>
              <a:gdLst/>
              <a:ahLst/>
              <a:cxnLst/>
              <a:rect l="l" t="t" r="r" b="b"/>
              <a:pathLst>
                <a:path w="6276975" h="1377314">
                  <a:moveTo>
                    <a:pt x="6276975" y="1124712"/>
                  </a:moveTo>
                  <a:lnTo>
                    <a:pt x="0" y="1124712"/>
                  </a:lnTo>
                  <a:lnTo>
                    <a:pt x="0" y="1376934"/>
                  </a:lnTo>
                  <a:lnTo>
                    <a:pt x="6276975" y="1376934"/>
                  </a:lnTo>
                  <a:lnTo>
                    <a:pt x="6276975" y="1124712"/>
                  </a:lnTo>
                  <a:close/>
                </a:path>
                <a:path w="6276975" h="1377314">
                  <a:moveTo>
                    <a:pt x="6276975" y="0"/>
                  </a:moveTo>
                  <a:lnTo>
                    <a:pt x="0" y="0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9625" y="1544319"/>
              <a:ext cx="6276975" cy="1377315"/>
            </a:xfrm>
            <a:custGeom>
              <a:avLst/>
              <a:gdLst/>
              <a:ahLst/>
              <a:cxnLst/>
              <a:rect l="l" t="t" r="r" b="b"/>
              <a:pathLst>
                <a:path w="6276975" h="1377314">
                  <a:moveTo>
                    <a:pt x="6276975" y="1367409"/>
                  </a:moveTo>
                  <a:lnTo>
                    <a:pt x="0" y="1367409"/>
                  </a:lnTo>
                  <a:lnTo>
                    <a:pt x="0" y="1376934"/>
                  </a:lnTo>
                  <a:lnTo>
                    <a:pt x="6276975" y="1376934"/>
                  </a:lnTo>
                  <a:lnTo>
                    <a:pt x="6276975" y="1367409"/>
                  </a:lnTo>
                  <a:close/>
                </a:path>
                <a:path w="6276975" h="1377314">
                  <a:moveTo>
                    <a:pt x="6276975" y="1124712"/>
                  </a:moveTo>
                  <a:lnTo>
                    <a:pt x="0" y="1124712"/>
                  </a:lnTo>
                  <a:lnTo>
                    <a:pt x="0" y="1134237"/>
                  </a:lnTo>
                  <a:lnTo>
                    <a:pt x="6276975" y="1134237"/>
                  </a:lnTo>
                  <a:lnTo>
                    <a:pt x="6276975" y="1124712"/>
                  </a:lnTo>
                  <a:close/>
                </a:path>
                <a:path w="6276975" h="1377314">
                  <a:moveTo>
                    <a:pt x="6276975" y="688467"/>
                  </a:moveTo>
                  <a:lnTo>
                    <a:pt x="0" y="688467"/>
                  </a:lnTo>
                  <a:lnTo>
                    <a:pt x="0" y="697992"/>
                  </a:lnTo>
                  <a:lnTo>
                    <a:pt x="6276975" y="697992"/>
                  </a:lnTo>
                  <a:lnTo>
                    <a:pt x="6276975" y="688467"/>
                  </a:lnTo>
                  <a:close/>
                </a:path>
                <a:path w="6276975" h="1377314">
                  <a:moveTo>
                    <a:pt x="6276975" y="252222"/>
                  </a:moveTo>
                  <a:lnTo>
                    <a:pt x="0" y="252222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252222"/>
                  </a:lnTo>
                  <a:close/>
                </a:path>
                <a:path w="6276975" h="1377314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3912321" y="3393757"/>
            <a:ext cx="4364182" cy="794905"/>
          </a:xfrm>
          <a:custGeom>
            <a:avLst/>
            <a:gdLst/>
            <a:ahLst/>
            <a:cxnLst/>
            <a:rect l="l" t="t" r="r" b="b"/>
            <a:pathLst>
              <a:path w="6400800" h="1165860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45"/>
                </a:lnTo>
                <a:lnTo>
                  <a:pt x="0" y="76200"/>
                </a:lnTo>
                <a:lnTo>
                  <a:pt x="0" y="1089660"/>
                </a:lnTo>
                <a:lnTo>
                  <a:pt x="5981" y="1119314"/>
                </a:lnTo>
                <a:lnTo>
                  <a:pt x="22326" y="1143533"/>
                </a:lnTo>
                <a:lnTo>
                  <a:pt x="46545" y="1159865"/>
                </a:lnTo>
                <a:lnTo>
                  <a:pt x="76200" y="1165860"/>
                </a:lnTo>
                <a:lnTo>
                  <a:pt x="57658" y="1159865"/>
                </a:lnTo>
                <a:lnTo>
                  <a:pt x="42519" y="1143533"/>
                </a:lnTo>
                <a:lnTo>
                  <a:pt x="32308" y="1119314"/>
                </a:lnTo>
                <a:lnTo>
                  <a:pt x="28575" y="1089660"/>
                </a:lnTo>
                <a:lnTo>
                  <a:pt x="28575" y="76200"/>
                </a:lnTo>
                <a:lnTo>
                  <a:pt x="32308" y="50253"/>
                </a:lnTo>
                <a:lnTo>
                  <a:pt x="42519" y="29057"/>
                </a:lnTo>
                <a:lnTo>
                  <a:pt x="54178" y="18059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662" y="4549392"/>
            <a:ext cx="957695" cy="8735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51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©</a:t>
            </a:r>
            <a:r>
              <a:rPr sz="511" kern="0" spc="3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1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2023</a:t>
            </a:r>
            <a:r>
              <a:rPr sz="511" kern="0" spc="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Pearson</a:t>
            </a:r>
            <a:r>
              <a:rPr sz="511" kern="0" spc="3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Education,</a:t>
            </a:r>
            <a:r>
              <a:rPr sz="511" kern="0" spc="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1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Inc.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74237" y="4645503"/>
            <a:ext cx="96116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31" y="0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7910" y="4645503"/>
            <a:ext cx="96116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931" y="0"/>
                </a:lnTo>
              </a:path>
            </a:pathLst>
          </a:custGeom>
          <a:ln w="7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4528" y="4590883"/>
            <a:ext cx="1866900" cy="19777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087986" defTabSz="623438">
              <a:spcBef>
                <a:spcPts val="68"/>
              </a:spcBef>
            </a:pPr>
            <a:r>
              <a:rPr sz="614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END</a:t>
            </a:r>
            <a:r>
              <a:rPr sz="614" b="1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OF</a:t>
            </a:r>
            <a:r>
              <a:rPr sz="614" b="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 REPORT</a:t>
            </a:r>
            <a:endParaRPr sz="614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8659" defTabSz="623438"/>
            <a:r>
              <a:rPr sz="614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Report</a:t>
            </a:r>
            <a:r>
              <a:rPr sz="614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generated</a:t>
            </a:r>
            <a:r>
              <a:rPr sz="614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on</a:t>
            </a:r>
            <a:r>
              <a:rPr sz="614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4/10/2023</a:t>
            </a:r>
            <a:r>
              <a:rPr sz="614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by</a:t>
            </a:r>
            <a:r>
              <a:rPr sz="614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KING,</a:t>
            </a:r>
            <a:r>
              <a:rPr sz="614" kern="0" spc="-10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614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WANETTA</a:t>
            </a:r>
            <a:endParaRPr sz="614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8088" y="528724"/>
            <a:ext cx="182447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Ethnicity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0560" y="871954"/>
            <a:ext cx="4208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Ethnicity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273" y="887336"/>
            <a:ext cx="103909" cy="1039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605" y="887336"/>
            <a:ext cx="103909" cy="1039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6300" y="887336"/>
            <a:ext cx="103909" cy="10390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996747" y="1082042"/>
            <a:ext cx="4279756" cy="129855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algn="ctr" defTabSz="623438">
              <a:spcBef>
                <a:spcPts val="72"/>
              </a:spcBef>
            </a:pPr>
            <a:r>
              <a:rPr sz="784" b="1" kern="0" dirty="0">
                <a:solidFill>
                  <a:srgbClr val="2E4975"/>
                </a:solidFill>
                <a:latin typeface="Open Sans"/>
                <a:cs typeface="Open Sans"/>
              </a:rPr>
              <a:t>All</a:t>
            </a:r>
            <a:r>
              <a:rPr sz="784" b="1" kern="0" spc="-17" dirty="0">
                <a:solidFill>
                  <a:srgbClr val="2E4975"/>
                </a:solidFill>
                <a:latin typeface="Open Sans"/>
                <a:cs typeface="Open Sans"/>
              </a:rPr>
              <a:t> </a:t>
            </a:r>
            <a:r>
              <a:rPr sz="784" b="1" kern="0" spc="-7" dirty="0">
                <a:solidFill>
                  <a:srgbClr val="2E4975"/>
                </a:solidFill>
                <a:latin typeface="Open Sans"/>
                <a:cs typeface="Open Sans"/>
              </a:rPr>
              <a:t>Students</a:t>
            </a:r>
            <a:endParaRPr sz="784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96747" y="1269509"/>
          <a:ext cx="4112202" cy="571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39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7">
                <a:tc>
                  <a:txBody>
                    <a:bodyPr/>
                    <a:lstStyle/>
                    <a:p>
                      <a:pPr marL="47625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808961" y="1321777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FDB45C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08961" y="1619217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6747" y="1842397"/>
            <a:ext cx="4279756" cy="129855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algn="ctr" defTabSz="623438">
              <a:spcBef>
                <a:spcPts val="72"/>
              </a:spcBef>
            </a:pPr>
            <a:r>
              <a:rPr sz="784" b="1" kern="0" spc="-7" dirty="0">
                <a:solidFill>
                  <a:srgbClr val="2E4975"/>
                </a:solidFill>
                <a:latin typeface="Open Sans"/>
                <a:cs typeface="Open Sans"/>
              </a:rPr>
              <a:t>Female</a:t>
            </a:r>
            <a:endParaRPr sz="784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996748" y="2029864"/>
          <a:ext cx="4281487" cy="110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39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r>
                        <a:rPr sz="700" spc="7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spc="-20" dirty="0">
                          <a:solidFill>
                            <a:srgbClr val="2E4975"/>
                          </a:solidFill>
                          <a:latin typeface="Open Sans"/>
                          <a:cs typeface="Open Sans"/>
                        </a:rPr>
                        <a:t>Male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28142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6808961" y="2082132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FDB45C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08961" y="2379571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08961" y="2842486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FDB45C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8088" y="3389944"/>
            <a:ext cx="179070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Teacher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14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01150" y="3814157"/>
            <a:ext cx="2968769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Breakdown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by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teacher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is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not</a:t>
            </a:r>
            <a:r>
              <a:rPr sz="545" kern="0" spc="3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available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for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screeners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completed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by</a:t>
            </a:r>
            <a:r>
              <a:rPr sz="545" kern="0" spc="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students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or</a:t>
            </a:r>
            <a:r>
              <a:rPr sz="545" kern="0" spc="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545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guardians.</a:t>
            </a:r>
            <a:endParaRPr sz="545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685800"/>
            <a:ext cx="3886199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Needs Assessment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Needs Assessment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During this Needs Assessment, we will look at data from the Spring MAPS administration and identify 2-3 potential needs for the 2023-2024 school year. 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This discussion will help school leadership as they begin developing the school’s 2023-2024 Continuous Improvement Plan this summer.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2AF6-AF52-836E-0DB9-34377082B835}"/>
              </a:ext>
            </a:extLst>
          </p:cNvPr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48089576"/>
              </p:ext>
            </p:extLst>
          </p:nvPr>
        </p:nvGraphicFramePr>
        <p:xfrm>
          <a:off x="2741612" y="2743200"/>
          <a:ext cx="8763000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ea typeface="+mn-lt"/>
                <a:cs typeface="Calibri"/>
              </a:rPr>
              <a:t>What are two to three (2-3) needs we can identify based our data?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914400"/>
            <a:ext cx="3429000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Information Items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412" y="3276600"/>
            <a:ext cx="266700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22" y="901698"/>
            <a:ext cx="30480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9512" y="2971800"/>
            <a:ext cx="25527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762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Items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Spring MAPS Results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BASC -3 results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 Plan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2022-2023 Family Engagement and/or Partnership Highlights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Spring break – April 3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-7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of Pathway Assessments – April 10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21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of Course Test (EOC) – April 25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-May 5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Jr./Sr. Prom – May 18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Visions/Seniors Awards Night – May 25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Graduation at 6:00pm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+mj-lt"/>
              <a:buAutoNum type="romanUcPeriod"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000" dirty="0"/>
              <a:t>Staffing Updates</a:t>
            </a:r>
          </a:p>
          <a:p>
            <a:pPr>
              <a:buClr>
                <a:schemeClr val="tx1"/>
              </a:buClr>
            </a:pPr>
            <a:r>
              <a:rPr lang="en-US" sz="3000" dirty="0"/>
              <a:t>Prom 2023</a:t>
            </a:r>
          </a:p>
          <a:p>
            <a:pPr>
              <a:buClr>
                <a:schemeClr val="tx1"/>
              </a:buClr>
            </a:pPr>
            <a:r>
              <a:rPr lang="en-US" sz="3000" dirty="0"/>
              <a:t>Feeder School Grad Walks</a:t>
            </a:r>
          </a:p>
          <a:p>
            <a:pPr>
              <a:buClr>
                <a:schemeClr val="tx1"/>
              </a:buClr>
            </a:pPr>
            <a:r>
              <a:rPr lang="en-US" sz="3000" dirty="0"/>
              <a:t>Visions 2023</a:t>
            </a:r>
          </a:p>
          <a:p>
            <a:pPr>
              <a:buClr>
                <a:schemeClr val="tx1"/>
              </a:buClr>
            </a:pPr>
            <a:r>
              <a:rPr lang="en-US" sz="3000" dirty="0"/>
              <a:t>Coach Michael Reddick Gym Dedication </a:t>
            </a:r>
          </a:p>
        </p:txBody>
      </p:sp>
    </p:spTree>
    <p:extLst>
      <p:ext uri="{BB962C8B-B14F-4D97-AF65-F5344CB8AC3E}">
        <p14:creationId xmlns:p14="http://schemas.microsoft.com/office/powerpoint/2010/main" val="2628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</a:p>
          <a:p>
            <a:r>
              <a:rPr lang="en-US" b="1" dirty="0">
                <a:solidFill>
                  <a:schemeClr val="tx2"/>
                </a:solidFill>
              </a:rPr>
              <a:t>GO Team Elections</a:t>
            </a:r>
          </a:p>
          <a:p>
            <a:pPr lvl="1"/>
            <a:r>
              <a:rPr lang="en-US" dirty="0"/>
              <a:t>Find candidates at apsstrongschools.com</a:t>
            </a:r>
          </a:p>
          <a:p>
            <a:pPr lvl="1"/>
            <a:r>
              <a:rPr lang="en-US" dirty="0"/>
              <a:t>Vote </a:t>
            </a:r>
            <a:r>
              <a:rPr lang="en-US" b="1" dirty="0"/>
              <a:t>APRIL 18-27</a:t>
            </a:r>
          </a:p>
          <a:p>
            <a:pPr lvl="1"/>
            <a:r>
              <a:rPr lang="en-US" dirty="0"/>
              <a:t>Households are sent a unique link based upon information in Infinite Campus</a:t>
            </a:r>
          </a:p>
          <a:p>
            <a:pPr lvl="1"/>
            <a:r>
              <a:rPr lang="en-US" dirty="0"/>
              <a:t>School Staff will be sent a link to their APS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Check your email starting </a:t>
            </a:r>
            <a:r>
              <a:rPr lang="en-US" b="1" dirty="0">
                <a:solidFill>
                  <a:schemeClr val="accent1"/>
                </a:solidFill>
              </a:rPr>
              <a:t>May 1</a:t>
            </a:r>
            <a:r>
              <a:rPr lang="en-US" dirty="0">
                <a:solidFill>
                  <a:schemeClr val="accent1"/>
                </a:solidFill>
              </a:rPr>
              <a:t> for end of year survey links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 Team Satisfaction Survey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8861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2023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MAPS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>
              <a:lnSpc>
                <a:spcPts val="2000"/>
              </a:lnSpc>
            </a:pPr>
            <a:r>
              <a:rPr lang="en-US" b="1" dirty="0"/>
              <a:t>Spring Results</a:t>
            </a:r>
          </a:p>
          <a:p>
            <a:pPr>
              <a:lnSpc>
                <a:spcPts val="2000"/>
              </a:lnSpc>
              <a:buClr>
                <a:schemeClr val="bg1"/>
              </a:buClr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High School Quintile Drill Down">
            <a:extLst>
              <a:ext uri="{FF2B5EF4-FFF2-40B4-BE49-F238E27FC236}">
                <a16:creationId xmlns:a16="http://schemas.microsoft.com/office/drawing/2014/main" id="{2020F327-412A-4167-8EAC-8AAA9C70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1373"/>
            <a:ext cx="8494068" cy="67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High School Quintile Classroom Drill Down">
            <a:extLst>
              <a:ext uri="{FF2B5EF4-FFF2-40B4-BE49-F238E27FC236}">
                <a16:creationId xmlns:a16="http://schemas.microsoft.com/office/drawing/2014/main" id="{C2F4B8DC-BEA9-4FA5-A24C-2D6C9C5C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8" y="893"/>
            <a:ext cx="8570268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01698"/>
            <a:ext cx="3886199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BASC-3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07874-F4A1-F734-4BA4-596DD0273CF1}"/>
              </a:ext>
            </a:extLst>
          </p:cNvPr>
          <p:cNvGrpSpPr/>
          <p:nvPr/>
        </p:nvGrpSpPr>
        <p:grpSpPr>
          <a:xfrm>
            <a:off x="8151812" y="3733800"/>
            <a:ext cx="2939642" cy="2418464"/>
            <a:chOff x="2589212" y="3797300"/>
            <a:chExt cx="2939642" cy="241846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DBD2A40-D1F8-927C-D422-A6E8ACDF7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028" b="12618"/>
            <a:stretch/>
          </p:blipFill>
          <p:spPr>
            <a:xfrm>
              <a:off x="2589212" y="3797300"/>
              <a:ext cx="2667000" cy="215900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B68D87-723B-AF52-BC41-694C42319CAF}"/>
                </a:ext>
              </a:extLst>
            </p:cNvPr>
            <p:cNvSpPr/>
            <p:nvPr/>
          </p:nvSpPr>
          <p:spPr>
            <a:xfrm rot="1610243">
              <a:off x="4707421" y="4996564"/>
              <a:ext cx="821433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2321" y="3554496"/>
            <a:ext cx="4364182" cy="2410690"/>
          </a:xfrm>
          <a:custGeom>
            <a:avLst/>
            <a:gdLst/>
            <a:ahLst/>
            <a:cxnLst/>
            <a:rect l="l" t="t" r="r" b="b"/>
            <a:pathLst>
              <a:path w="6400800" h="3535679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45"/>
                </a:lnTo>
                <a:lnTo>
                  <a:pt x="0" y="76200"/>
                </a:lnTo>
                <a:lnTo>
                  <a:pt x="0" y="3458883"/>
                </a:lnTo>
                <a:lnTo>
                  <a:pt x="5981" y="3488537"/>
                </a:lnTo>
                <a:lnTo>
                  <a:pt x="22326" y="3512769"/>
                </a:lnTo>
                <a:lnTo>
                  <a:pt x="46545" y="3529101"/>
                </a:lnTo>
                <a:lnTo>
                  <a:pt x="76200" y="3535083"/>
                </a:lnTo>
                <a:lnTo>
                  <a:pt x="57658" y="3529101"/>
                </a:lnTo>
                <a:lnTo>
                  <a:pt x="42519" y="3512769"/>
                </a:lnTo>
                <a:lnTo>
                  <a:pt x="32308" y="3488537"/>
                </a:lnTo>
                <a:lnTo>
                  <a:pt x="28575" y="3458883"/>
                </a:lnTo>
                <a:lnTo>
                  <a:pt x="28575" y="76200"/>
                </a:lnTo>
                <a:lnTo>
                  <a:pt x="32308" y="50253"/>
                </a:lnTo>
                <a:lnTo>
                  <a:pt x="42519" y="29057"/>
                </a:lnTo>
                <a:lnTo>
                  <a:pt x="54178" y="18059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926" y="706907"/>
            <a:ext cx="759835" cy="279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03662" y="679557"/>
            <a:ext cx="4381500" cy="58582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lnSpc>
                <a:spcPts val="1469"/>
              </a:lnSpc>
              <a:spcBef>
                <a:spcPts val="68"/>
              </a:spcBef>
            </a:pPr>
            <a:r>
              <a:rPr sz="1227" kern="0" spc="-14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Universal</a:t>
            </a:r>
            <a:r>
              <a:rPr sz="1227" kern="0" spc="119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1227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Screener</a:t>
            </a:r>
            <a:r>
              <a:rPr sz="1227" kern="0" spc="119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1227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Summary</a:t>
            </a:r>
            <a:endParaRPr sz="1227" kern="0">
              <a:solidFill>
                <a:sysClr val="windowText" lastClr="000000"/>
              </a:solidFill>
              <a:latin typeface="Palatino Linotype"/>
              <a:cs typeface="Palatino Linotype"/>
            </a:endParaRPr>
          </a:p>
          <a:p>
            <a:pPr marL="8659" defTabSz="623438">
              <a:lnSpc>
                <a:spcPts val="1100"/>
              </a:lnSpc>
            </a:pPr>
            <a:r>
              <a:rPr sz="920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Spring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'22 </a:t>
            </a:r>
            <a:r>
              <a:rPr sz="920" kern="0" spc="15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-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spc="-24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'23</a:t>
            </a:r>
            <a:r>
              <a:rPr sz="920" kern="0" spc="-3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(Feb/March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2023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spc="-14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BASC-</a:t>
            </a:r>
            <a:r>
              <a:rPr sz="920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3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BESS)</a:t>
            </a:r>
            <a:endParaRPr sz="920" kern="0">
              <a:solidFill>
                <a:sysClr val="windowText" lastClr="000000"/>
              </a:solidFill>
              <a:latin typeface="Palatino Linotype"/>
              <a:cs typeface="Palatino Linotype"/>
            </a:endParaRPr>
          </a:p>
          <a:p>
            <a:pPr marL="3001594" defTabSz="623438">
              <a:lnSpc>
                <a:spcPts val="1094"/>
              </a:lnSpc>
              <a:spcBef>
                <a:spcPts val="27"/>
              </a:spcBef>
            </a:pPr>
            <a:r>
              <a:rPr sz="920" kern="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South</a:t>
            </a:r>
            <a:r>
              <a:rPr sz="920" kern="0" spc="-24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Atlanta</a:t>
            </a:r>
            <a:r>
              <a:rPr sz="920" kern="0" spc="-20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spc="-1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High</a:t>
            </a:r>
            <a:r>
              <a:rPr sz="920" kern="0" spc="-24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 </a:t>
            </a:r>
            <a:r>
              <a:rPr sz="920" kern="0" spc="-7" dirty="0">
                <a:solidFill>
                  <a:sysClr val="windowText" lastClr="000000"/>
                </a:solidFill>
                <a:latin typeface="Palatino Linotype"/>
                <a:cs typeface="Palatino Linotype"/>
              </a:rPr>
              <a:t>School</a:t>
            </a:r>
            <a:endParaRPr sz="920" kern="0">
              <a:solidFill>
                <a:sysClr val="windowText" lastClr="000000"/>
              </a:solidFill>
              <a:latin typeface="Palatino Linotype"/>
              <a:cs typeface="Palatino Linotype"/>
            </a:endParaRPr>
          </a:p>
          <a:p>
            <a:pPr marL="1899321" defTabSz="623438">
              <a:lnSpc>
                <a:spcPts val="849"/>
              </a:lnSpc>
            </a:pPr>
            <a:r>
              <a:rPr sz="716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2/6/2023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-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3/10/2023,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Behavioral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and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Emotional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r>
              <a:rPr sz="716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Index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466" y="1975499"/>
            <a:ext cx="103909" cy="1039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82918" y="1983075"/>
            <a:ext cx="1104034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Extremely</a:t>
            </a:r>
            <a:r>
              <a:rPr sz="716" b="1" kern="0" spc="-31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1156" y="1793324"/>
            <a:ext cx="381000" cy="317441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3017" b="1" kern="0" spc="-25" baseline="-15065" dirty="0">
                <a:solidFill>
                  <a:sysClr val="windowText" lastClr="000000"/>
                </a:solidFill>
                <a:latin typeface="Open Sans"/>
                <a:cs typeface="Open Sans"/>
              </a:rPr>
              <a:t>8</a:t>
            </a:r>
            <a:r>
              <a:rPr sz="1602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1602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732" y="2146025"/>
            <a:ext cx="613064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4</a:t>
            </a:r>
            <a:r>
              <a:rPr sz="511" kern="0" spc="-3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7%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2466" y="2476935"/>
            <a:ext cx="103909" cy="1039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82918" y="2484512"/>
            <a:ext cx="619990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Elevated</a:t>
            </a:r>
            <a:r>
              <a:rPr sz="716" b="1" kern="0" spc="-2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5594" y="2365659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23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600" y="2647462"/>
            <a:ext cx="649865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12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 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15%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2466" y="2978372"/>
            <a:ext cx="103909" cy="1039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82918" y="2985949"/>
            <a:ext cx="5732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dirty="0">
                <a:solidFill>
                  <a:sysClr val="windowText" lastClr="000000"/>
                </a:solidFill>
                <a:latin typeface="Open Sans"/>
                <a:cs typeface="Open Sans"/>
              </a:rPr>
              <a:t>Normal</a:t>
            </a:r>
            <a:r>
              <a:rPr sz="716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 </a:t>
            </a:r>
            <a:r>
              <a:rPr sz="716" b="1" kern="0" spc="-14" dirty="0">
                <a:solidFill>
                  <a:sysClr val="windowText" lastClr="000000"/>
                </a:solidFill>
                <a:latin typeface="Open Sans"/>
                <a:cs typeface="Open Sans"/>
              </a:rPr>
              <a:t>Risk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5594" y="2867096"/>
            <a:ext cx="526906" cy="317313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25977" defTabSz="623438">
              <a:spcBef>
                <a:spcPts val="61"/>
              </a:spcBef>
            </a:pPr>
            <a:r>
              <a:rPr sz="2011" b="1" kern="0" spc="-17" dirty="0">
                <a:solidFill>
                  <a:sysClr val="windowText" lastClr="000000"/>
                </a:solidFill>
                <a:latin typeface="Open Sans"/>
                <a:cs typeface="Open Sans"/>
              </a:rPr>
              <a:t>69</a:t>
            </a:r>
            <a:r>
              <a:rPr sz="2403" b="1" kern="0" spc="-25" baseline="18912" dirty="0">
                <a:solidFill>
                  <a:sysClr val="windowText" lastClr="000000"/>
                </a:solidFill>
                <a:latin typeface="Open Sans"/>
                <a:cs typeface="Open Sans"/>
              </a:rPr>
              <a:t>%</a:t>
            </a:r>
            <a:endParaRPr sz="2403" kern="0" baseline="18912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600" y="3148899"/>
            <a:ext cx="649865" cy="16596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R="3464" algn="r" defTabSz="623438">
              <a:spcBef>
                <a:spcPts val="68"/>
              </a:spcBef>
            </a:pPr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36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 students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R="4329" algn="r" defTabSz="623438"/>
            <a:r>
              <a:rPr sz="511" kern="0" dirty="0">
                <a:solidFill>
                  <a:srgbClr val="B5B0AB"/>
                </a:solidFill>
                <a:latin typeface="Open Sans"/>
                <a:cs typeface="Open Sans"/>
              </a:rPr>
              <a:t>District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7" dirty="0">
                <a:solidFill>
                  <a:srgbClr val="B5B0AB"/>
                </a:solidFill>
                <a:latin typeface="Open Sans"/>
                <a:cs typeface="Open Sans"/>
              </a:rPr>
              <a:t>average:</a:t>
            </a:r>
            <a:r>
              <a:rPr sz="511" kern="0" spc="-10" dirty="0">
                <a:solidFill>
                  <a:srgbClr val="B5B0AB"/>
                </a:solidFill>
                <a:latin typeface="Open Sans"/>
                <a:cs typeface="Open Sans"/>
              </a:rPr>
              <a:t> </a:t>
            </a:r>
            <a:r>
              <a:rPr sz="511" kern="0" spc="-17" dirty="0">
                <a:solidFill>
                  <a:srgbClr val="B5B0AB"/>
                </a:solidFill>
                <a:latin typeface="Open Sans"/>
                <a:cs typeface="Open Sans"/>
              </a:rPr>
              <a:t>78%</a:t>
            </a:r>
            <a:endParaRPr sz="511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7963" y="1922461"/>
            <a:ext cx="1229591" cy="122959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912321" y="1461018"/>
            <a:ext cx="4364182" cy="285440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43728" rIns="0" bIns="0" rtlCol="0">
            <a:spAutoFit/>
          </a:bodyPr>
          <a:lstStyle/>
          <a:p>
            <a:pPr marL="45459" defTabSz="623438">
              <a:spcBef>
                <a:spcPts val="344"/>
              </a:spcBef>
            </a:pP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Behavioral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Emotional</a:t>
            </a:r>
            <a:r>
              <a:rPr sz="920" b="1" kern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dirty="0">
                <a:solidFill>
                  <a:srgbClr val="FFFFFF"/>
                </a:solidFill>
                <a:latin typeface="Open Sans"/>
                <a:cs typeface="Open Sans"/>
              </a:rPr>
              <a:t>Risk</a:t>
            </a:r>
            <a:r>
              <a:rPr sz="920" b="1" kern="0" spc="-17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20" b="1" kern="0" spc="-7" dirty="0">
                <a:solidFill>
                  <a:srgbClr val="FFFFFF"/>
                </a:solidFill>
                <a:latin typeface="Open Sans"/>
                <a:cs typeface="Open Sans"/>
              </a:rPr>
              <a:t>Index</a:t>
            </a:r>
            <a:endParaRPr sz="920" kern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45459" defTabSz="623438"/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BESS-</a:t>
            </a:r>
            <a:r>
              <a:rPr sz="648" kern="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r>
              <a:rPr sz="648" kern="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648" kern="0" spc="-7" dirty="0">
                <a:solidFill>
                  <a:srgbClr val="FFFFFF"/>
                </a:solidFill>
                <a:latin typeface="Open Sans"/>
                <a:cs typeface="Open Sans"/>
              </a:rPr>
              <a:t>(Teacher)</a:t>
            </a:r>
            <a:endParaRPr sz="648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8089" y="3550684"/>
            <a:ext cx="1159019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Score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35713" y="3748457"/>
            <a:ext cx="4071938" cy="2151784"/>
            <a:chOff x="866775" y="5497737"/>
            <a:chExt cx="5972175" cy="315595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6325" y="5497737"/>
              <a:ext cx="5762625" cy="27844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775" y="8424791"/>
              <a:ext cx="2314575" cy="22860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7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2321" y="532535"/>
            <a:ext cx="4364182" cy="1872528"/>
            <a:chOff x="685800" y="781050"/>
            <a:chExt cx="6400800" cy="2746375"/>
          </a:xfrm>
        </p:grpSpPr>
        <p:sp>
          <p:nvSpPr>
            <p:cNvPr id="3" name="object 3"/>
            <p:cNvSpPr/>
            <p:nvPr/>
          </p:nvSpPr>
          <p:spPr>
            <a:xfrm>
              <a:off x="685800" y="781049"/>
              <a:ext cx="6400800" cy="2746375"/>
            </a:xfrm>
            <a:custGeom>
              <a:avLst/>
              <a:gdLst/>
              <a:ahLst/>
              <a:cxnLst/>
              <a:rect l="l" t="t" r="r" b="b"/>
              <a:pathLst>
                <a:path w="6400800" h="2746375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58"/>
                  </a:lnTo>
                  <a:lnTo>
                    <a:pt x="0" y="76200"/>
                  </a:lnTo>
                  <a:lnTo>
                    <a:pt x="0" y="2670175"/>
                  </a:lnTo>
                  <a:lnTo>
                    <a:pt x="5981" y="2699829"/>
                  </a:lnTo>
                  <a:lnTo>
                    <a:pt x="22326" y="2724048"/>
                  </a:lnTo>
                  <a:lnTo>
                    <a:pt x="46545" y="2740380"/>
                  </a:lnTo>
                  <a:lnTo>
                    <a:pt x="76200" y="2746375"/>
                  </a:lnTo>
                  <a:lnTo>
                    <a:pt x="57658" y="2740380"/>
                  </a:lnTo>
                  <a:lnTo>
                    <a:pt x="42519" y="2724048"/>
                  </a:lnTo>
                  <a:lnTo>
                    <a:pt x="32308" y="2699829"/>
                  </a:lnTo>
                  <a:lnTo>
                    <a:pt x="28575" y="2670175"/>
                  </a:lnTo>
                  <a:lnTo>
                    <a:pt x="28575" y="76200"/>
                  </a:lnTo>
                  <a:lnTo>
                    <a:pt x="32308" y="50266"/>
                  </a:lnTo>
                  <a:lnTo>
                    <a:pt x="42519" y="29070"/>
                  </a:lnTo>
                  <a:lnTo>
                    <a:pt x="54178" y="18072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9625" y="1544319"/>
              <a:ext cx="6276975" cy="1764030"/>
            </a:xfrm>
            <a:custGeom>
              <a:avLst/>
              <a:gdLst/>
              <a:ahLst/>
              <a:cxnLst/>
              <a:rect l="l" t="t" r="r" b="b"/>
              <a:pathLst>
                <a:path w="6276975" h="1764029">
                  <a:moveTo>
                    <a:pt x="6276975" y="1754505"/>
                  </a:moveTo>
                  <a:lnTo>
                    <a:pt x="0" y="1754505"/>
                  </a:lnTo>
                  <a:lnTo>
                    <a:pt x="0" y="1764030"/>
                  </a:lnTo>
                  <a:lnTo>
                    <a:pt x="6276975" y="1764030"/>
                  </a:lnTo>
                  <a:lnTo>
                    <a:pt x="6276975" y="1754505"/>
                  </a:lnTo>
                  <a:close/>
                </a:path>
                <a:path w="6276975" h="1764029">
                  <a:moveTo>
                    <a:pt x="6276975" y="1318260"/>
                  </a:moveTo>
                  <a:lnTo>
                    <a:pt x="0" y="1318260"/>
                  </a:lnTo>
                  <a:lnTo>
                    <a:pt x="0" y="1327785"/>
                  </a:lnTo>
                  <a:lnTo>
                    <a:pt x="6276975" y="1327785"/>
                  </a:lnTo>
                  <a:lnTo>
                    <a:pt x="6276975" y="1318260"/>
                  </a:lnTo>
                  <a:close/>
                </a:path>
                <a:path w="6276975" h="1764029">
                  <a:moveTo>
                    <a:pt x="6276975" y="882015"/>
                  </a:moveTo>
                  <a:lnTo>
                    <a:pt x="0" y="882015"/>
                  </a:lnTo>
                  <a:lnTo>
                    <a:pt x="0" y="891540"/>
                  </a:lnTo>
                  <a:lnTo>
                    <a:pt x="6276975" y="891540"/>
                  </a:lnTo>
                  <a:lnTo>
                    <a:pt x="6276975" y="882015"/>
                  </a:lnTo>
                  <a:close/>
                </a:path>
                <a:path w="6276975" h="1764029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1764029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12321" y="2599888"/>
            <a:ext cx="4364182" cy="1277649"/>
            <a:chOff x="685800" y="3813168"/>
            <a:chExt cx="6400800" cy="1873885"/>
          </a:xfrm>
        </p:grpSpPr>
        <p:sp>
          <p:nvSpPr>
            <p:cNvPr id="6" name="object 6"/>
            <p:cNvSpPr/>
            <p:nvPr/>
          </p:nvSpPr>
          <p:spPr>
            <a:xfrm>
              <a:off x="685800" y="3813174"/>
              <a:ext cx="6400800" cy="1873885"/>
            </a:xfrm>
            <a:custGeom>
              <a:avLst/>
              <a:gdLst/>
              <a:ahLst/>
              <a:cxnLst/>
              <a:rect l="l" t="t" r="r" b="b"/>
              <a:pathLst>
                <a:path w="6400800" h="1873885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1797685"/>
                  </a:lnTo>
                  <a:lnTo>
                    <a:pt x="5981" y="1827326"/>
                  </a:lnTo>
                  <a:lnTo>
                    <a:pt x="22326" y="1851558"/>
                  </a:lnTo>
                  <a:lnTo>
                    <a:pt x="46545" y="1867890"/>
                  </a:lnTo>
                  <a:lnTo>
                    <a:pt x="76200" y="1873885"/>
                  </a:lnTo>
                  <a:lnTo>
                    <a:pt x="57658" y="1867890"/>
                  </a:lnTo>
                  <a:lnTo>
                    <a:pt x="42519" y="1851558"/>
                  </a:lnTo>
                  <a:lnTo>
                    <a:pt x="32308" y="1827326"/>
                  </a:lnTo>
                  <a:lnTo>
                    <a:pt x="28575" y="1797685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09625" y="4576444"/>
              <a:ext cx="6276975" cy="891540"/>
            </a:xfrm>
            <a:custGeom>
              <a:avLst/>
              <a:gdLst/>
              <a:ahLst/>
              <a:cxnLst/>
              <a:rect l="l" t="t" r="r" b="b"/>
              <a:pathLst>
                <a:path w="6276975" h="891539">
                  <a:moveTo>
                    <a:pt x="6276975" y="882015"/>
                  </a:moveTo>
                  <a:lnTo>
                    <a:pt x="0" y="882015"/>
                  </a:lnTo>
                  <a:lnTo>
                    <a:pt x="0" y="891540"/>
                  </a:lnTo>
                  <a:lnTo>
                    <a:pt x="6276975" y="891540"/>
                  </a:lnTo>
                  <a:lnTo>
                    <a:pt x="6276975" y="882015"/>
                  </a:lnTo>
                  <a:close/>
                </a:path>
                <a:path w="6276975" h="891539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891539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12321" y="4072363"/>
            <a:ext cx="4364182" cy="1906299"/>
            <a:chOff x="685800" y="5972798"/>
            <a:chExt cx="6400800" cy="2795905"/>
          </a:xfrm>
        </p:grpSpPr>
        <p:sp>
          <p:nvSpPr>
            <p:cNvPr id="9" name="object 9"/>
            <p:cNvSpPr/>
            <p:nvPr/>
          </p:nvSpPr>
          <p:spPr>
            <a:xfrm>
              <a:off x="685800" y="5972809"/>
              <a:ext cx="6400800" cy="2795905"/>
            </a:xfrm>
            <a:custGeom>
              <a:avLst/>
              <a:gdLst/>
              <a:ahLst/>
              <a:cxnLst/>
              <a:rect l="l" t="t" r="r" b="b"/>
              <a:pathLst>
                <a:path w="6400800" h="2795904">
                  <a:moveTo>
                    <a:pt x="6400800" y="0"/>
                  </a:moveTo>
                  <a:lnTo>
                    <a:pt x="76200" y="0"/>
                  </a:lnTo>
                  <a:lnTo>
                    <a:pt x="46545" y="5981"/>
                  </a:lnTo>
                  <a:lnTo>
                    <a:pt x="37096" y="12357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2719311"/>
                  </a:lnTo>
                  <a:lnTo>
                    <a:pt x="5981" y="2748965"/>
                  </a:lnTo>
                  <a:lnTo>
                    <a:pt x="22326" y="2773184"/>
                  </a:lnTo>
                  <a:lnTo>
                    <a:pt x="46545" y="2789517"/>
                  </a:lnTo>
                  <a:lnTo>
                    <a:pt x="76200" y="2795511"/>
                  </a:lnTo>
                  <a:lnTo>
                    <a:pt x="57658" y="2789517"/>
                  </a:lnTo>
                  <a:lnTo>
                    <a:pt x="42519" y="2773184"/>
                  </a:lnTo>
                  <a:lnTo>
                    <a:pt x="32308" y="2748965"/>
                  </a:lnTo>
                  <a:lnTo>
                    <a:pt x="28575" y="2719311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57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9625" y="6736067"/>
              <a:ext cx="6276975" cy="1377315"/>
            </a:xfrm>
            <a:custGeom>
              <a:avLst/>
              <a:gdLst/>
              <a:ahLst/>
              <a:cxnLst/>
              <a:rect l="l" t="t" r="r" b="b"/>
              <a:pathLst>
                <a:path w="6276975" h="1377315">
                  <a:moveTo>
                    <a:pt x="6276975" y="1124712"/>
                  </a:moveTo>
                  <a:lnTo>
                    <a:pt x="0" y="1124712"/>
                  </a:lnTo>
                  <a:lnTo>
                    <a:pt x="0" y="1376934"/>
                  </a:lnTo>
                  <a:lnTo>
                    <a:pt x="6276975" y="1376934"/>
                  </a:lnTo>
                  <a:lnTo>
                    <a:pt x="6276975" y="1124712"/>
                  </a:lnTo>
                  <a:close/>
                </a:path>
                <a:path w="6276975" h="1377315">
                  <a:moveTo>
                    <a:pt x="6276975" y="0"/>
                  </a:moveTo>
                  <a:lnTo>
                    <a:pt x="0" y="0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09625" y="6736067"/>
              <a:ext cx="6276975" cy="1813560"/>
            </a:xfrm>
            <a:custGeom>
              <a:avLst/>
              <a:gdLst/>
              <a:ahLst/>
              <a:cxnLst/>
              <a:rect l="l" t="t" r="r" b="b"/>
              <a:pathLst>
                <a:path w="6276975" h="1813559">
                  <a:moveTo>
                    <a:pt x="6276975" y="1803654"/>
                  </a:moveTo>
                  <a:lnTo>
                    <a:pt x="0" y="1803654"/>
                  </a:lnTo>
                  <a:lnTo>
                    <a:pt x="0" y="1813179"/>
                  </a:lnTo>
                  <a:lnTo>
                    <a:pt x="6276975" y="1813179"/>
                  </a:lnTo>
                  <a:lnTo>
                    <a:pt x="6276975" y="1803654"/>
                  </a:lnTo>
                  <a:close/>
                </a:path>
                <a:path w="6276975" h="1813559">
                  <a:moveTo>
                    <a:pt x="6276975" y="1367409"/>
                  </a:moveTo>
                  <a:lnTo>
                    <a:pt x="0" y="1367409"/>
                  </a:lnTo>
                  <a:lnTo>
                    <a:pt x="0" y="1376934"/>
                  </a:lnTo>
                  <a:lnTo>
                    <a:pt x="6276975" y="1376934"/>
                  </a:lnTo>
                  <a:lnTo>
                    <a:pt x="6276975" y="1367409"/>
                  </a:lnTo>
                  <a:close/>
                </a:path>
                <a:path w="6276975" h="1813559">
                  <a:moveTo>
                    <a:pt x="6276975" y="1124712"/>
                  </a:moveTo>
                  <a:lnTo>
                    <a:pt x="0" y="1124712"/>
                  </a:lnTo>
                  <a:lnTo>
                    <a:pt x="0" y="1134237"/>
                  </a:lnTo>
                  <a:lnTo>
                    <a:pt x="6276975" y="1134237"/>
                  </a:lnTo>
                  <a:lnTo>
                    <a:pt x="6276975" y="1124712"/>
                  </a:lnTo>
                  <a:close/>
                </a:path>
                <a:path w="6276975" h="1813559">
                  <a:moveTo>
                    <a:pt x="6276975" y="688467"/>
                  </a:moveTo>
                  <a:lnTo>
                    <a:pt x="0" y="688467"/>
                  </a:lnTo>
                  <a:lnTo>
                    <a:pt x="0" y="697992"/>
                  </a:lnTo>
                  <a:lnTo>
                    <a:pt x="6276975" y="697992"/>
                  </a:lnTo>
                  <a:lnTo>
                    <a:pt x="6276975" y="688467"/>
                  </a:lnTo>
                  <a:close/>
                </a:path>
                <a:path w="6276975" h="1813559">
                  <a:moveTo>
                    <a:pt x="6276975" y="252222"/>
                  </a:moveTo>
                  <a:lnTo>
                    <a:pt x="0" y="252222"/>
                  </a:lnTo>
                  <a:lnTo>
                    <a:pt x="0" y="261747"/>
                  </a:lnTo>
                  <a:lnTo>
                    <a:pt x="6276975" y="261747"/>
                  </a:lnTo>
                  <a:lnTo>
                    <a:pt x="6276975" y="252222"/>
                  </a:lnTo>
                  <a:close/>
                </a:path>
                <a:path w="6276975" h="1813559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88089" y="528724"/>
            <a:ext cx="1672503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Grade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96748" y="874353"/>
          <a:ext cx="3804366" cy="1493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9th</a:t>
                      </a:r>
                      <a:r>
                        <a:rPr sz="7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71%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19%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21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15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10th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27%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15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11th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25%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12th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Grade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8415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67%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33%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12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5395" y="887336"/>
            <a:ext cx="103909" cy="1039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724" y="887336"/>
            <a:ext cx="103909" cy="1039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6054" y="887336"/>
            <a:ext cx="103909" cy="10390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505406" y="1156302"/>
            <a:ext cx="1298864" cy="64943"/>
            <a:chOff x="4488991" y="1695909"/>
            <a:chExt cx="1905000" cy="95250"/>
          </a:xfrm>
        </p:grpSpPr>
        <p:sp>
          <p:nvSpPr>
            <p:cNvPr id="18" name="object 18"/>
            <p:cNvSpPr/>
            <p:nvPr/>
          </p:nvSpPr>
          <p:spPr>
            <a:xfrm>
              <a:off x="4488991" y="1695909"/>
              <a:ext cx="1362075" cy="95250"/>
            </a:xfrm>
            <a:custGeom>
              <a:avLst/>
              <a:gdLst/>
              <a:ahLst/>
              <a:cxnLst/>
              <a:rect l="l" t="t" r="r" b="b"/>
              <a:pathLst>
                <a:path w="1362075" h="95250">
                  <a:moveTo>
                    <a:pt x="13620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362075" y="95250"/>
                  </a:lnTo>
                  <a:lnTo>
                    <a:pt x="136207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851066" y="1695909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>
                  <a:moveTo>
                    <a:pt x="3619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361950" y="95250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213016" y="1695909"/>
              <a:ext cx="180975" cy="95250"/>
            </a:xfrm>
            <a:custGeom>
              <a:avLst/>
              <a:gdLst/>
              <a:ahLst/>
              <a:cxnLst/>
              <a:rect l="l" t="t" r="r" b="b"/>
              <a:pathLst>
                <a:path w="180975" h="95250">
                  <a:moveTo>
                    <a:pt x="1809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80975" y="9525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505406" y="1453741"/>
            <a:ext cx="1298864" cy="64943"/>
            <a:chOff x="4488991" y="2132154"/>
            <a:chExt cx="1905000" cy="95250"/>
          </a:xfrm>
        </p:grpSpPr>
        <p:sp>
          <p:nvSpPr>
            <p:cNvPr id="22" name="object 22"/>
            <p:cNvSpPr/>
            <p:nvPr/>
          </p:nvSpPr>
          <p:spPr>
            <a:xfrm>
              <a:off x="4488991" y="2132154"/>
              <a:ext cx="1276350" cy="95250"/>
            </a:xfrm>
            <a:custGeom>
              <a:avLst/>
              <a:gdLst/>
              <a:ahLst/>
              <a:cxnLst/>
              <a:rect l="l" t="t" r="r" b="b"/>
              <a:pathLst>
                <a:path w="1276350" h="95250">
                  <a:moveTo>
                    <a:pt x="12763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76350" y="9525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65341" y="2132154"/>
              <a:ext cx="504825" cy="95250"/>
            </a:xfrm>
            <a:custGeom>
              <a:avLst/>
              <a:gdLst/>
              <a:ahLst/>
              <a:cxnLst/>
              <a:rect l="l" t="t" r="r" b="b"/>
              <a:pathLst>
                <a:path w="504825" h="95250">
                  <a:moveTo>
                    <a:pt x="5048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504825" y="95250"/>
                  </a:lnTo>
                  <a:lnTo>
                    <a:pt x="504825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270166" y="2132154"/>
              <a:ext cx="123825" cy="95250"/>
            </a:xfrm>
            <a:custGeom>
              <a:avLst/>
              <a:gdLst/>
              <a:ahLst/>
              <a:cxnLst/>
              <a:rect l="l" t="t" r="r" b="b"/>
              <a:pathLst>
                <a:path w="123825" h="95250">
                  <a:moveTo>
                    <a:pt x="1238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3825" y="95250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505406" y="1751181"/>
            <a:ext cx="1298864" cy="64943"/>
            <a:chOff x="4488991" y="2568399"/>
            <a:chExt cx="1905000" cy="95250"/>
          </a:xfrm>
        </p:grpSpPr>
        <p:sp>
          <p:nvSpPr>
            <p:cNvPr id="26" name="object 26"/>
            <p:cNvSpPr/>
            <p:nvPr/>
          </p:nvSpPr>
          <p:spPr>
            <a:xfrm>
              <a:off x="4488991" y="2568399"/>
              <a:ext cx="1428750" cy="95250"/>
            </a:xfrm>
            <a:custGeom>
              <a:avLst/>
              <a:gdLst/>
              <a:ahLst/>
              <a:cxnLst/>
              <a:rect l="l" t="t" r="r" b="b"/>
              <a:pathLst>
                <a:path w="1428750" h="95250">
                  <a:moveTo>
                    <a:pt x="14287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428750" y="95250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917741" y="2568399"/>
              <a:ext cx="476250" cy="95250"/>
            </a:xfrm>
            <a:custGeom>
              <a:avLst/>
              <a:gdLst/>
              <a:ahLst/>
              <a:cxnLst/>
              <a:rect l="l" t="t" r="r" b="b"/>
              <a:pathLst>
                <a:path w="476250" h="95250">
                  <a:moveTo>
                    <a:pt x="476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476250" y="95250"/>
                  </a:lnTo>
                  <a:lnTo>
                    <a:pt x="47625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505406" y="2048621"/>
            <a:ext cx="1298864" cy="64943"/>
            <a:chOff x="4488991" y="3004644"/>
            <a:chExt cx="1905000" cy="95250"/>
          </a:xfrm>
        </p:grpSpPr>
        <p:sp>
          <p:nvSpPr>
            <p:cNvPr id="29" name="object 29"/>
            <p:cNvSpPr/>
            <p:nvPr/>
          </p:nvSpPr>
          <p:spPr>
            <a:xfrm>
              <a:off x="4488991" y="3004644"/>
              <a:ext cx="1276350" cy="95250"/>
            </a:xfrm>
            <a:custGeom>
              <a:avLst/>
              <a:gdLst/>
              <a:ahLst/>
              <a:cxnLst/>
              <a:rect l="l" t="t" r="r" b="b"/>
              <a:pathLst>
                <a:path w="1276350" h="95250">
                  <a:moveTo>
                    <a:pt x="12763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76350" y="9525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65341" y="3004644"/>
              <a:ext cx="628650" cy="95250"/>
            </a:xfrm>
            <a:custGeom>
              <a:avLst/>
              <a:gdLst/>
              <a:ahLst/>
              <a:cxnLst/>
              <a:rect l="l" t="t" r="r" b="b"/>
              <a:pathLst>
                <a:path w="628650" h="95250">
                  <a:moveTo>
                    <a:pt x="6286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628650" y="9525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88088" y="2596078"/>
            <a:ext cx="175693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Gender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996748" y="2941708"/>
          <a:ext cx="3754146" cy="840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Gender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14732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R="762635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32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6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4732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40%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76263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20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63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2908" y="2954690"/>
            <a:ext cx="103909" cy="10390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1727" y="2954690"/>
            <a:ext cx="103909" cy="10390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0545" y="2954690"/>
            <a:ext cx="103909" cy="103909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452274" y="3223656"/>
            <a:ext cx="1298864" cy="64943"/>
            <a:chOff x="4411065" y="4728029"/>
            <a:chExt cx="1905000" cy="95250"/>
          </a:xfrm>
        </p:grpSpPr>
        <p:sp>
          <p:nvSpPr>
            <p:cNvPr id="37" name="object 37"/>
            <p:cNvSpPr/>
            <p:nvPr/>
          </p:nvSpPr>
          <p:spPr>
            <a:xfrm>
              <a:off x="4411065" y="4728029"/>
              <a:ext cx="1676400" cy="95250"/>
            </a:xfrm>
            <a:custGeom>
              <a:avLst/>
              <a:gdLst/>
              <a:ahLst/>
              <a:cxnLst/>
              <a:rect l="l" t="t" r="r" b="b"/>
              <a:pathLst>
                <a:path w="1676400" h="95250">
                  <a:moveTo>
                    <a:pt x="16764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676400" y="952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087465" y="4728029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1143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14300" y="952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201765" y="4728029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1143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14300" y="952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452274" y="3521096"/>
            <a:ext cx="1298864" cy="64943"/>
            <a:chOff x="4411065" y="5164274"/>
            <a:chExt cx="1905000" cy="95250"/>
          </a:xfrm>
        </p:grpSpPr>
        <p:sp>
          <p:nvSpPr>
            <p:cNvPr id="41" name="object 41"/>
            <p:cNvSpPr/>
            <p:nvPr/>
          </p:nvSpPr>
          <p:spPr>
            <a:xfrm>
              <a:off x="4411065" y="5164274"/>
              <a:ext cx="762000" cy="95250"/>
            </a:xfrm>
            <a:custGeom>
              <a:avLst/>
              <a:gdLst/>
              <a:ahLst/>
              <a:cxnLst/>
              <a:rect l="l" t="t" r="r" b="b"/>
              <a:pathLst>
                <a:path w="762000" h="95250">
                  <a:moveTo>
                    <a:pt x="7620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762000" y="9525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173065" y="5164274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125565" y="5164274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190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90500" y="952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988088" y="4068553"/>
            <a:ext cx="1824470" cy="17360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defTabSz="623438">
              <a:spcBef>
                <a:spcPts val="85"/>
              </a:spcBef>
            </a:pP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Risk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Distribution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dirty="0">
                <a:solidFill>
                  <a:srgbClr val="666666"/>
                </a:solidFill>
                <a:latin typeface="Open Sans"/>
                <a:cs typeface="Open Sans"/>
              </a:rPr>
              <a:t>by</a:t>
            </a:r>
            <a:r>
              <a:rPr sz="1057" kern="0" spc="14" dirty="0">
                <a:solidFill>
                  <a:srgbClr val="666666"/>
                </a:solidFill>
                <a:latin typeface="Open Sans"/>
                <a:cs typeface="Open Sans"/>
              </a:rPr>
              <a:t> </a:t>
            </a:r>
            <a:r>
              <a:rPr sz="1057" kern="0" spc="-7" dirty="0">
                <a:solidFill>
                  <a:srgbClr val="666666"/>
                </a:solidFill>
                <a:latin typeface="Open Sans"/>
                <a:cs typeface="Open Sans"/>
              </a:rPr>
              <a:t>Ethnicity</a:t>
            </a:r>
            <a:endParaRPr sz="1057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20560" y="4411782"/>
            <a:ext cx="420832" cy="11890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716" b="1" kern="0" spc="-7" dirty="0">
                <a:solidFill>
                  <a:sysClr val="windowText" lastClr="000000"/>
                </a:solidFill>
                <a:latin typeface="Open Sans"/>
                <a:cs typeface="Open Sans"/>
              </a:rPr>
              <a:t>Ethnicity</a:t>
            </a:r>
            <a:endParaRPr sz="716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46273" y="4427164"/>
            <a:ext cx="703984" cy="103909"/>
            <a:chOff x="3522263" y="6493174"/>
            <a:chExt cx="1032510" cy="15240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2263" y="6493174"/>
              <a:ext cx="152400" cy="1524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4283" y="6493174"/>
              <a:ext cx="152400" cy="1524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835" y="6493174"/>
              <a:ext cx="152400" cy="15240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996747" y="4621870"/>
            <a:ext cx="4279756" cy="129855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algn="ctr" defTabSz="623438">
              <a:spcBef>
                <a:spcPts val="72"/>
              </a:spcBef>
            </a:pPr>
            <a:r>
              <a:rPr sz="784" b="1" kern="0" dirty="0">
                <a:solidFill>
                  <a:srgbClr val="2E4975"/>
                </a:solidFill>
                <a:latin typeface="Open Sans"/>
                <a:cs typeface="Open Sans"/>
              </a:rPr>
              <a:t>All</a:t>
            </a:r>
            <a:r>
              <a:rPr sz="784" b="1" kern="0" spc="-17" dirty="0">
                <a:solidFill>
                  <a:srgbClr val="2E4975"/>
                </a:solidFill>
                <a:latin typeface="Open Sans"/>
                <a:cs typeface="Open Sans"/>
              </a:rPr>
              <a:t> </a:t>
            </a:r>
            <a:r>
              <a:rPr sz="784" b="1" kern="0" spc="-7" dirty="0">
                <a:solidFill>
                  <a:srgbClr val="2E4975"/>
                </a:solidFill>
                <a:latin typeface="Open Sans"/>
                <a:cs typeface="Open Sans"/>
              </a:rPr>
              <a:t>Students</a:t>
            </a:r>
            <a:endParaRPr sz="784" kern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996747" y="4809338"/>
          <a:ext cx="4114367" cy="1119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39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68%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22%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/>
                </a:tc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40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27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9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4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75%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25%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7">
                <a:tc>
                  <a:txBody>
                    <a:bodyPr/>
                    <a:lstStyle/>
                    <a:p>
                      <a:pPr marL="47625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12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9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77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47">
                <a:tc gridSpan="7">
                  <a:txBody>
                    <a:bodyPr/>
                    <a:lstStyle/>
                    <a:p>
                      <a:pPr marL="246379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800" b="1" spc="-10" dirty="0">
                          <a:solidFill>
                            <a:srgbClr val="2E4975"/>
                          </a:solidFill>
                          <a:latin typeface="Open Sans"/>
                          <a:cs typeface="Open Sans"/>
                        </a:rPr>
                        <a:t>Female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8485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82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60"/>
                        </a:lnSpc>
                        <a:spcBef>
                          <a:spcPts val="64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54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26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2" name="object 52"/>
          <p:cNvGrpSpPr/>
          <p:nvPr/>
        </p:nvGrpSpPr>
        <p:grpSpPr>
          <a:xfrm>
            <a:off x="6808961" y="4861606"/>
            <a:ext cx="1298864" cy="64943"/>
            <a:chOff x="4934205" y="7130355"/>
            <a:chExt cx="1905000" cy="95250"/>
          </a:xfrm>
        </p:grpSpPr>
        <p:sp>
          <p:nvSpPr>
            <p:cNvPr id="53" name="object 53"/>
            <p:cNvSpPr/>
            <p:nvPr/>
          </p:nvSpPr>
          <p:spPr>
            <a:xfrm>
              <a:off x="4934205" y="7130355"/>
              <a:ext cx="1285875" cy="95250"/>
            </a:xfrm>
            <a:custGeom>
              <a:avLst/>
              <a:gdLst/>
              <a:ahLst/>
              <a:cxnLst/>
              <a:rect l="l" t="t" r="r" b="b"/>
              <a:pathLst>
                <a:path w="1285875" h="95250">
                  <a:moveTo>
                    <a:pt x="12858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285875" y="95250"/>
                  </a:lnTo>
                  <a:lnTo>
                    <a:pt x="128587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220080" y="7130355"/>
              <a:ext cx="428625" cy="95250"/>
            </a:xfrm>
            <a:custGeom>
              <a:avLst/>
              <a:gdLst/>
              <a:ahLst/>
              <a:cxnLst/>
              <a:rect l="l" t="t" r="r" b="b"/>
              <a:pathLst>
                <a:path w="428625" h="95250">
                  <a:moveTo>
                    <a:pt x="42862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428624" y="95250"/>
                  </a:lnTo>
                  <a:lnTo>
                    <a:pt x="428624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648705" y="7130355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190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90500" y="952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808961" y="5159046"/>
            <a:ext cx="1298864" cy="64943"/>
            <a:chOff x="4934205" y="7566600"/>
            <a:chExt cx="1905000" cy="95250"/>
          </a:xfrm>
        </p:grpSpPr>
        <p:sp>
          <p:nvSpPr>
            <p:cNvPr id="57" name="object 57"/>
            <p:cNvSpPr/>
            <p:nvPr/>
          </p:nvSpPr>
          <p:spPr>
            <a:xfrm>
              <a:off x="4934205" y="7566600"/>
              <a:ext cx="1428750" cy="95250"/>
            </a:xfrm>
            <a:custGeom>
              <a:avLst/>
              <a:gdLst/>
              <a:ahLst/>
              <a:cxnLst/>
              <a:rect l="l" t="t" r="r" b="b"/>
              <a:pathLst>
                <a:path w="1428750" h="95250">
                  <a:moveTo>
                    <a:pt x="14287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428750" y="95250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362955" y="7566600"/>
              <a:ext cx="476250" cy="95250"/>
            </a:xfrm>
            <a:custGeom>
              <a:avLst/>
              <a:gdLst/>
              <a:ahLst/>
              <a:cxnLst/>
              <a:rect l="l" t="t" r="r" b="b"/>
              <a:pathLst>
                <a:path w="476250" h="95250">
                  <a:moveTo>
                    <a:pt x="47624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476249" y="95250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6808961" y="5621961"/>
            <a:ext cx="1298864" cy="64943"/>
            <a:chOff x="4934205" y="8245542"/>
            <a:chExt cx="1905000" cy="95250"/>
          </a:xfrm>
        </p:grpSpPr>
        <p:sp>
          <p:nvSpPr>
            <p:cNvPr id="60" name="object 60"/>
            <p:cNvSpPr/>
            <p:nvPr/>
          </p:nvSpPr>
          <p:spPr>
            <a:xfrm>
              <a:off x="4934205" y="8245542"/>
              <a:ext cx="1619250" cy="95250"/>
            </a:xfrm>
            <a:custGeom>
              <a:avLst/>
              <a:gdLst/>
              <a:ahLst/>
              <a:cxnLst/>
              <a:rect l="l" t="t" r="r" b="b"/>
              <a:pathLst>
                <a:path w="1619250" h="95250">
                  <a:moveTo>
                    <a:pt x="1619249" y="0"/>
                  </a:moveTo>
                  <a:lnTo>
                    <a:pt x="0" y="0"/>
                  </a:lnTo>
                  <a:lnTo>
                    <a:pt x="0" y="95249"/>
                  </a:lnTo>
                  <a:lnTo>
                    <a:pt x="1619249" y="95249"/>
                  </a:lnTo>
                  <a:lnTo>
                    <a:pt x="1619249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553455" y="8245542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142875" y="0"/>
                  </a:moveTo>
                  <a:lnTo>
                    <a:pt x="0" y="0"/>
                  </a:lnTo>
                  <a:lnTo>
                    <a:pt x="0" y="95249"/>
                  </a:lnTo>
                  <a:lnTo>
                    <a:pt x="142875" y="9524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696330" y="8245542"/>
              <a:ext cx="142875" cy="95250"/>
            </a:xfrm>
            <a:custGeom>
              <a:avLst/>
              <a:gdLst/>
              <a:ahLst/>
              <a:cxnLst/>
              <a:rect l="l" t="t" r="r" b="b"/>
              <a:pathLst>
                <a:path w="142875" h="95250">
                  <a:moveTo>
                    <a:pt x="142875" y="0"/>
                  </a:moveTo>
                  <a:lnTo>
                    <a:pt x="0" y="0"/>
                  </a:lnTo>
                  <a:lnTo>
                    <a:pt x="0" y="95249"/>
                  </a:lnTo>
                  <a:lnTo>
                    <a:pt x="142875" y="9524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8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2321" y="532534"/>
            <a:ext cx="4364182" cy="1573790"/>
          </a:xfrm>
          <a:custGeom>
            <a:avLst/>
            <a:gdLst/>
            <a:ahLst/>
            <a:cxnLst/>
            <a:rect l="l" t="t" r="r" b="b"/>
            <a:pathLst>
              <a:path w="6400800" h="2308225">
                <a:moveTo>
                  <a:pt x="6400800" y="0"/>
                </a:moveTo>
                <a:lnTo>
                  <a:pt x="76200" y="0"/>
                </a:lnTo>
                <a:lnTo>
                  <a:pt x="46545" y="5994"/>
                </a:lnTo>
                <a:lnTo>
                  <a:pt x="37096" y="12369"/>
                </a:lnTo>
                <a:lnTo>
                  <a:pt x="22326" y="22326"/>
                </a:lnTo>
                <a:lnTo>
                  <a:pt x="5981" y="46558"/>
                </a:lnTo>
                <a:lnTo>
                  <a:pt x="0" y="76200"/>
                </a:lnTo>
                <a:lnTo>
                  <a:pt x="0" y="2231834"/>
                </a:lnTo>
                <a:lnTo>
                  <a:pt x="5981" y="2261489"/>
                </a:lnTo>
                <a:lnTo>
                  <a:pt x="22326" y="2285708"/>
                </a:lnTo>
                <a:lnTo>
                  <a:pt x="46545" y="2302040"/>
                </a:lnTo>
                <a:lnTo>
                  <a:pt x="76200" y="2308034"/>
                </a:lnTo>
                <a:lnTo>
                  <a:pt x="57658" y="2302040"/>
                </a:lnTo>
                <a:lnTo>
                  <a:pt x="42519" y="2285708"/>
                </a:lnTo>
                <a:lnTo>
                  <a:pt x="32308" y="2261489"/>
                </a:lnTo>
                <a:lnTo>
                  <a:pt x="28575" y="2231834"/>
                </a:lnTo>
                <a:lnTo>
                  <a:pt x="28575" y="76200"/>
                </a:lnTo>
                <a:lnTo>
                  <a:pt x="32308" y="50266"/>
                </a:lnTo>
                <a:lnTo>
                  <a:pt x="42519" y="29070"/>
                </a:lnTo>
                <a:lnTo>
                  <a:pt x="54178" y="18072"/>
                </a:lnTo>
                <a:lnTo>
                  <a:pt x="57658" y="14770"/>
                </a:lnTo>
                <a:lnTo>
                  <a:pt x="76200" y="9525"/>
                </a:lnTo>
                <a:lnTo>
                  <a:pt x="6400800" y="9525"/>
                </a:lnTo>
                <a:lnTo>
                  <a:pt x="64008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96747" y="710697"/>
          <a:ext cx="4282786" cy="1329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Ethnicity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061" marB="0">
                    <a:lnB w="19050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r>
                        <a:rPr sz="700" spc="7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Female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0" dirty="0">
                          <a:latin typeface="Open Sans"/>
                          <a:cs typeface="Open Sans"/>
                        </a:rPr>
                        <a:t>100%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spc="-20" dirty="0">
                          <a:solidFill>
                            <a:srgbClr val="2E4975"/>
                          </a:solidFill>
                          <a:latin typeface="Open Sans"/>
                          <a:cs typeface="Open Sans"/>
                        </a:rPr>
                        <a:t>Male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28142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dirty="0">
                          <a:latin typeface="Open Sans"/>
                          <a:cs typeface="Open Sans"/>
                        </a:rPr>
                        <a:t>or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African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American</a:t>
                      </a:r>
                      <a:r>
                        <a:rPr sz="7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36%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14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5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7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Hispanic/Latino</a:t>
                      </a:r>
                      <a:r>
                        <a:rPr sz="700" spc="7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20" dirty="0">
                          <a:latin typeface="Open Sans"/>
                          <a:cs typeface="Open Sans"/>
                        </a:rPr>
                        <a:t>Male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DDDD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r>
                        <a:rPr sz="500" spc="-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912321" y="2301019"/>
            <a:ext cx="4364182" cy="1575089"/>
            <a:chOff x="685800" y="3374828"/>
            <a:chExt cx="6400800" cy="2310130"/>
          </a:xfrm>
        </p:grpSpPr>
        <p:sp>
          <p:nvSpPr>
            <p:cNvPr id="5" name="object 5"/>
            <p:cNvSpPr/>
            <p:nvPr/>
          </p:nvSpPr>
          <p:spPr>
            <a:xfrm>
              <a:off x="685800" y="3374834"/>
              <a:ext cx="6400800" cy="2310130"/>
            </a:xfrm>
            <a:custGeom>
              <a:avLst/>
              <a:gdLst/>
              <a:ahLst/>
              <a:cxnLst/>
              <a:rect l="l" t="t" r="r" b="b"/>
              <a:pathLst>
                <a:path w="6400800" h="2310129">
                  <a:moveTo>
                    <a:pt x="6400800" y="0"/>
                  </a:moveTo>
                  <a:lnTo>
                    <a:pt x="76200" y="0"/>
                  </a:lnTo>
                  <a:lnTo>
                    <a:pt x="46545" y="5994"/>
                  </a:lnTo>
                  <a:lnTo>
                    <a:pt x="37096" y="12369"/>
                  </a:lnTo>
                  <a:lnTo>
                    <a:pt x="22326" y="22326"/>
                  </a:lnTo>
                  <a:lnTo>
                    <a:pt x="5981" y="46545"/>
                  </a:lnTo>
                  <a:lnTo>
                    <a:pt x="0" y="76200"/>
                  </a:lnTo>
                  <a:lnTo>
                    <a:pt x="0" y="2233930"/>
                  </a:lnTo>
                  <a:lnTo>
                    <a:pt x="5981" y="2263571"/>
                  </a:lnTo>
                  <a:lnTo>
                    <a:pt x="22326" y="2287803"/>
                  </a:lnTo>
                  <a:lnTo>
                    <a:pt x="46545" y="2304135"/>
                  </a:lnTo>
                  <a:lnTo>
                    <a:pt x="76200" y="2310130"/>
                  </a:lnTo>
                  <a:lnTo>
                    <a:pt x="57658" y="2304135"/>
                  </a:lnTo>
                  <a:lnTo>
                    <a:pt x="42519" y="2287803"/>
                  </a:lnTo>
                  <a:lnTo>
                    <a:pt x="32308" y="2263571"/>
                  </a:lnTo>
                  <a:lnTo>
                    <a:pt x="28575" y="2233930"/>
                  </a:lnTo>
                  <a:lnTo>
                    <a:pt x="28575" y="76200"/>
                  </a:lnTo>
                  <a:lnTo>
                    <a:pt x="32308" y="50253"/>
                  </a:lnTo>
                  <a:lnTo>
                    <a:pt x="42519" y="29057"/>
                  </a:lnTo>
                  <a:lnTo>
                    <a:pt x="54178" y="18059"/>
                  </a:lnTo>
                  <a:lnTo>
                    <a:pt x="57658" y="14770"/>
                  </a:lnTo>
                  <a:lnTo>
                    <a:pt x="76200" y="9525"/>
                  </a:lnTo>
                  <a:lnTo>
                    <a:pt x="6400800" y="9525"/>
                  </a:lnTo>
                  <a:lnTo>
                    <a:pt x="64008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9625" y="4138104"/>
              <a:ext cx="6276975" cy="1327785"/>
            </a:xfrm>
            <a:custGeom>
              <a:avLst/>
              <a:gdLst/>
              <a:ahLst/>
              <a:cxnLst/>
              <a:rect l="l" t="t" r="r" b="b"/>
              <a:pathLst>
                <a:path w="6276975" h="1327785">
                  <a:moveTo>
                    <a:pt x="6276975" y="1318260"/>
                  </a:moveTo>
                  <a:lnTo>
                    <a:pt x="0" y="1318260"/>
                  </a:lnTo>
                  <a:lnTo>
                    <a:pt x="0" y="1327785"/>
                  </a:lnTo>
                  <a:lnTo>
                    <a:pt x="6276975" y="1327785"/>
                  </a:lnTo>
                  <a:lnTo>
                    <a:pt x="6276975" y="1318260"/>
                  </a:lnTo>
                  <a:close/>
                </a:path>
                <a:path w="6276975" h="1327785">
                  <a:moveTo>
                    <a:pt x="6276975" y="882015"/>
                  </a:moveTo>
                  <a:lnTo>
                    <a:pt x="0" y="882015"/>
                  </a:lnTo>
                  <a:lnTo>
                    <a:pt x="0" y="891540"/>
                  </a:lnTo>
                  <a:lnTo>
                    <a:pt x="6276975" y="891540"/>
                  </a:lnTo>
                  <a:lnTo>
                    <a:pt x="6276975" y="882015"/>
                  </a:lnTo>
                  <a:close/>
                </a:path>
                <a:path w="6276975" h="1327785">
                  <a:moveTo>
                    <a:pt x="6276975" y="445770"/>
                  </a:moveTo>
                  <a:lnTo>
                    <a:pt x="0" y="445770"/>
                  </a:lnTo>
                  <a:lnTo>
                    <a:pt x="0" y="455295"/>
                  </a:lnTo>
                  <a:lnTo>
                    <a:pt x="6276975" y="455295"/>
                  </a:lnTo>
                  <a:lnTo>
                    <a:pt x="6276975" y="445770"/>
                  </a:lnTo>
                  <a:close/>
                </a:path>
                <a:path w="6276975" h="1327785">
                  <a:moveTo>
                    <a:pt x="62769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276975" y="1905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273" y="723679"/>
            <a:ext cx="103909" cy="1039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287" y="723679"/>
            <a:ext cx="103909" cy="1039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5981" y="723679"/>
            <a:ext cx="103909" cy="10390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808961" y="989398"/>
            <a:ext cx="1298864" cy="64943"/>
          </a:xfrm>
          <a:custGeom>
            <a:avLst/>
            <a:gdLst/>
            <a:ahLst/>
            <a:cxnLst/>
            <a:rect l="l" t="t" r="r" b="b"/>
            <a:pathLst>
              <a:path w="1905000" h="95250">
                <a:moveTo>
                  <a:pt x="1904999" y="0"/>
                </a:moveTo>
                <a:lnTo>
                  <a:pt x="0" y="0"/>
                </a:lnTo>
                <a:lnTo>
                  <a:pt x="0" y="95250"/>
                </a:lnTo>
                <a:lnTo>
                  <a:pt x="1904999" y="95250"/>
                </a:lnTo>
                <a:lnTo>
                  <a:pt x="1904999" y="0"/>
                </a:lnTo>
                <a:close/>
              </a:path>
            </a:pathLst>
          </a:custGeom>
          <a:solidFill>
            <a:srgbClr val="83BD00"/>
          </a:solidFill>
        </p:spPr>
        <p:txBody>
          <a:bodyPr wrap="square" lIns="0" tIns="0" rIns="0" bIns="0" rtlCol="0"/>
          <a:lstStyle/>
          <a:p>
            <a:pPr defTabSz="623438"/>
            <a:endParaRPr sz="1227" kern="0">
              <a:solidFill>
                <a:sysClr val="windowText" lastClr="000000"/>
              </a:solidFill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08961" y="1452313"/>
            <a:ext cx="1298864" cy="64943"/>
            <a:chOff x="4934205" y="2130059"/>
            <a:chExt cx="1905000" cy="95250"/>
          </a:xfrm>
        </p:grpSpPr>
        <p:sp>
          <p:nvSpPr>
            <p:cNvPr id="12" name="object 12"/>
            <p:cNvSpPr/>
            <p:nvPr/>
          </p:nvSpPr>
          <p:spPr>
            <a:xfrm>
              <a:off x="4934205" y="2130059"/>
              <a:ext cx="685800" cy="95250"/>
            </a:xfrm>
            <a:custGeom>
              <a:avLst/>
              <a:gdLst/>
              <a:ahLst/>
              <a:cxnLst/>
              <a:rect l="l" t="t" r="r" b="b"/>
              <a:pathLst>
                <a:path w="685800" h="95250">
                  <a:moveTo>
                    <a:pt x="6858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685800" y="952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20005" y="2130059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49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499" y="95250"/>
                  </a:lnTo>
                  <a:lnTo>
                    <a:pt x="95249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572505" y="2130059"/>
              <a:ext cx="266700" cy="95250"/>
            </a:xfrm>
            <a:custGeom>
              <a:avLst/>
              <a:gdLst/>
              <a:ahLst/>
              <a:cxnLst/>
              <a:rect l="l" t="t" r="r" b="b"/>
              <a:pathLst>
                <a:path w="266700" h="95250">
                  <a:moveTo>
                    <a:pt x="2667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266700" y="952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808961" y="1749753"/>
            <a:ext cx="1298864" cy="64943"/>
            <a:chOff x="4934205" y="2566304"/>
            <a:chExt cx="1905000" cy="95250"/>
          </a:xfrm>
        </p:grpSpPr>
        <p:sp>
          <p:nvSpPr>
            <p:cNvPr id="16" name="object 16"/>
            <p:cNvSpPr/>
            <p:nvPr/>
          </p:nvSpPr>
          <p:spPr>
            <a:xfrm>
              <a:off x="4934205" y="2566304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0" y="9525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86705" y="2566304"/>
              <a:ext cx="952500" cy="95250"/>
            </a:xfrm>
            <a:custGeom>
              <a:avLst/>
              <a:gdLst/>
              <a:ahLst/>
              <a:cxnLst/>
              <a:rect l="l" t="t" r="r" b="b"/>
              <a:pathLst>
                <a:path w="952500" h="95250">
                  <a:moveTo>
                    <a:pt x="952499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499" y="95250"/>
                  </a:lnTo>
                  <a:lnTo>
                    <a:pt x="952499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937614" y="2307176"/>
          <a:ext cx="4093151" cy="1583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4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3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3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501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Risk</a:t>
                      </a:r>
                      <a:r>
                        <a:rPr sz="1100" spc="25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Distribution</a:t>
                      </a:r>
                      <a:r>
                        <a:rPr sz="1100" spc="20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100" spc="-25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by</a:t>
                      </a:r>
                      <a:endParaRPr sz="1100">
                        <a:latin typeface="Open Sans"/>
                        <a:cs typeface="Open Sans"/>
                      </a:endParaRPr>
                    </a:p>
                  </a:txBody>
                  <a:tcPr marL="0" marR="0" marT="866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10" dirty="0">
                          <a:solidFill>
                            <a:srgbClr val="666666"/>
                          </a:solidFill>
                          <a:latin typeface="Open Sans"/>
                          <a:cs typeface="Open Sans"/>
                        </a:rPr>
                        <a:t>Teacher</a:t>
                      </a:r>
                      <a:endParaRPr sz="1100">
                        <a:latin typeface="Open Sans"/>
                        <a:cs typeface="Open Sans"/>
                      </a:endParaRPr>
                    </a:p>
                  </a:txBody>
                  <a:tcPr marL="0" marR="0" marT="86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700" b="1" spc="-10" dirty="0">
                          <a:latin typeface="Open Sans"/>
                          <a:cs typeface="Open Sans"/>
                        </a:rPr>
                        <a:t>Teacher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8659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DARKE,</a:t>
                      </a:r>
                      <a:r>
                        <a:rPr sz="7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MONAYE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90%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1260"/>
                        </a:lnSpc>
                        <a:spcBef>
                          <a:spcPts val="585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5%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0656" marB="0"/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20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805"/>
                        </a:lnSpc>
                      </a:pPr>
                      <a:r>
                        <a:rPr sz="500" spc="-25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18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Open Sans"/>
                          <a:cs typeface="Open Sans"/>
                        </a:rPr>
                        <a:t>DEZELL,</a:t>
                      </a:r>
                      <a:r>
                        <a:rPr sz="7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DANIELLE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43%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43%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14%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21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9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9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3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10" dirty="0">
                          <a:latin typeface="Open Sans"/>
                          <a:cs typeface="Open Sans"/>
                        </a:rPr>
                        <a:t>MORNINGPARKER,</a:t>
                      </a:r>
                      <a:r>
                        <a:rPr sz="700" spc="7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700" spc="-10" dirty="0">
                          <a:latin typeface="Open Sans"/>
                          <a:cs typeface="Open Sans"/>
                        </a:rPr>
                        <a:t>RABIAH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82%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18%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1260"/>
                        </a:lnSpc>
                        <a:spcBef>
                          <a:spcPts val="550"/>
                        </a:spcBef>
                      </a:pPr>
                      <a:r>
                        <a:rPr sz="700" spc="-25" dirty="0">
                          <a:latin typeface="Open Sans"/>
                          <a:cs typeface="Open Sans"/>
                        </a:rPr>
                        <a:t>0%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11</a:t>
                      </a:r>
                      <a:r>
                        <a:rPr sz="500" spc="-1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 students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9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2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ts val="805"/>
                        </a:lnSpc>
                      </a:pPr>
                      <a:r>
                        <a:rPr sz="500" dirty="0">
                          <a:solidFill>
                            <a:srgbClr val="B5B0AB"/>
                          </a:solidFill>
                          <a:latin typeface="Open Sans"/>
                          <a:cs typeface="Open Sans"/>
                        </a:rPr>
                        <a:t>0</a:t>
                      </a:r>
                      <a:endParaRPr sz="500">
                        <a:latin typeface="Open Sans"/>
                        <a:cs typeface="Ope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2878" y="2655822"/>
            <a:ext cx="103908" cy="1039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5910" y="2655822"/>
            <a:ext cx="103909" cy="1039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8944" y="2655822"/>
            <a:ext cx="103909" cy="10390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727527" y="2924788"/>
            <a:ext cx="1298864" cy="64943"/>
            <a:chOff x="4814769" y="4289689"/>
            <a:chExt cx="1905000" cy="95250"/>
          </a:xfrm>
        </p:grpSpPr>
        <p:sp>
          <p:nvSpPr>
            <p:cNvPr id="23" name="object 23"/>
            <p:cNvSpPr/>
            <p:nvPr/>
          </p:nvSpPr>
          <p:spPr>
            <a:xfrm>
              <a:off x="4814769" y="4289689"/>
              <a:ext cx="1714500" cy="95250"/>
            </a:xfrm>
            <a:custGeom>
              <a:avLst/>
              <a:gdLst/>
              <a:ahLst/>
              <a:cxnLst/>
              <a:rect l="l" t="t" r="r" b="b"/>
              <a:pathLst>
                <a:path w="1714500" h="95250">
                  <a:moveTo>
                    <a:pt x="17145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714500" y="9525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529269" y="428968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624519" y="428968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727527" y="3222228"/>
            <a:ext cx="1298864" cy="64943"/>
            <a:chOff x="4814769" y="4725934"/>
            <a:chExt cx="1905000" cy="95250"/>
          </a:xfrm>
        </p:grpSpPr>
        <p:sp>
          <p:nvSpPr>
            <p:cNvPr id="27" name="object 27"/>
            <p:cNvSpPr/>
            <p:nvPr/>
          </p:nvSpPr>
          <p:spPr>
            <a:xfrm>
              <a:off x="4814769" y="4725934"/>
              <a:ext cx="828675" cy="95250"/>
            </a:xfrm>
            <a:custGeom>
              <a:avLst/>
              <a:gdLst/>
              <a:ahLst/>
              <a:cxnLst/>
              <a:rect l="l" t="t" r="r" b="b"/>
              <a:pathLst>
                <a:path w="828675" h="95250">
                  <a:moveTo>
                    <a:pt x="82867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828675" y="95250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643444" y="4725934"/>
              <a:ext cx="809625" cy="95250"/>
            </a:xfrm>
            <a:custGeom>
              <a:avLst/>
              <a:gdLst/>
              <a:ahLst/>
              <a:cxnLst/>
              <a:rect l="l" t="t" r="r" b="b"/>
              <a:pathLst>
                <a:path w="809625" h="95250">
                  <a:moveTo>
                    <a:pt x="8096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809625" y="952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453069" y="4725934"/>
              <a:ext cx="266700" cy="95250"/>
            </a:xfrm>
            <a:custGeom>
              <a:avLst/>
              <a:gdLst/>
              <a:ahLst/>
              <a:cxnLst/>
              <a:rect l="l" t="t" r="r" b="b"/>
              <a:pathLst>
                <a:path w="266700" h="95250">
                  <a:moveTo>
                    <a:pt x="2667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266700" y="952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6454A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727527" y="3519668"/>
            <a:ext cx="1298864" cy="64943"/>
            <a:chOff x="4814769" y="5162179"/>
            <a:chExt cx="1905000" cy="95250"/>
          </a:xfrm>
        </p:grpSpPr>
        <p:sp>
          <p:nvSpPr>
            <p:cNvPr id="31" name="object 31"/>
            <p:cNvSpPr/>
            <p:nvPr/>
          </p:nvSpPr>
          <p:spPr>
            <a:xfrm>
              <a:off x="4814769" y="5162179"/>
              <a:ext cx="1562100" cy="95250"/>
            </a:xfrm>
            <a:custGeom>
              <a:avLst/>
              <a:gdLst/>
              <a:ahLst/>
              <a:cxnLst/>
              <a:rect l="l" t="t" r="r" b="b"/>
              <a:pathLst>
                <a:path w="1562100" h="95250">
                  <a:moveTo>
                    <a:pt x="15621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562100" y="9525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83BD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376869" y="5162179"/>
              <a:ext cx="342900" cy="95250"/>
            </a:xfrm>
            <a:custGeom>
              <a:avLst/>
              <a:gdLst/>
              <a:ahLst/>
              <a:cxnLst/>
              <a:rect l="l" t="t" r="r" b="b"/>
              <a:pathLst>
                <a:path w="342900" h="95250">
                  <a:moveTo>
                    <a:pt x="3429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342900" y="952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DB45C"/>
            </a:solidFill>
          </p:spPr>
          <p:txBody>
            <a:bodyPr wrap="square" lIns="0" tIns="0" rIns="0" bIns="0" rtlCol="0"/>
            <a:lstStyle/>
            <a:p>
              <a:pPr defTabSz="623438"/>
              <a:endParaRPr sz="122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4164436" y="4459514"/>
            <a:ext cx="6074723" cy="79923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8659" marR="3464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Universal</a:t>
            </a:r>
            <a:r>
              <a:rPr kern="0" spc="-7" dirty="0">
                <a:solidFill>
                  <a:prstClr val="black"/>
                </a:solidFill>
              </a:rPr>
              <a:t> Screener </a:t>
            </a:r>
            <a:r>
              <a:rPr kern="0" dirty="0">
                <a:solidFill>
                  <a:prstClr val="black"/>
                </a:solidFill>
              </a:rPr>
              <a:t>Summary,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Spring '22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'23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(Feb/March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2023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BASC-</a:t>
            </a:r>
            <a:r>
              <a:rPr kern="0" dirty="0">
                <a:solidFill>
                  <a:prstClr val="black"/>
                </a:solidFill>
              </a:rPr>
              <a:t>3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BESS)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South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Atlanta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High</a:t>
            </a:r>
            <a:r>
              <a:rPr kern="0" spc="-7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School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2/6/2023 -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3/10/2023,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7" dirty="0">
                <a:solidFill>
                  <a:prstClr val="black"/>
                </a:solidFill>
              </a:rPr>
              <a:t>Behavioral</a:t>
            </a:r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and</a:t>
            </a:r>
            <a:r>
              <a:rPr kern="0" spc="341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Emotional</a:t>
            </a:r>
            <a:r>
              <a:rPr kern="0" spc="-24" dirty="0">
                <a:solidFill>
                  <a:prstClr val="black"/>
                </a:solidFill>
              </a:rPr>
              <a:t> </a:t>
            </a:r>
            <a:r>
              <a:rPr kern="0" dirty="0">
                <a:solidFill>
                  <a:prstClr val="black"/>
                </a:solidFill>
              </a:rPr>
              <a:t>Risk</a:t>
            </a:r>
            <a:r>
              <a:rPr kern="0" spc="-20" dirty="0">
                <a:solidFill>
                  <a:prstClr val="black"/>
                </a:solidFill>
              </a:rPr>
              <a:t> </a:t>
            </a:r>
            <a:r>
              <a:rPr kern="0" spc="-14" dirty="0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4062836" y="4459513"/>
            <a:ext cx="417565" cy="158534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R="3896" algn="r" defTabSz="623438">
              <a:spcBef>
                <a:spcPts val="10"/>
              </a:spcBef>
            </a:pPr>
            <a:r>
              <a:rPr kern="0" dirty="0">
                <a:solidFill>
                  <a:prstClr val="black"/>
                </a:solidFill>
              </a:rPr>
              <a:t>Page</a:t>
            </a:r>
            <a:r>
              <a:rPr kern="0" spc="-10" dirty="0">
                <a:solidFill>
                  <a:prstClr val="black"/>
                </a:solidFill>
              </a:rPr>
              <a:t> </a:t>
            </a:r>
            <a:fld id="{81D60167-4931-47E6-BA6A-407CBD079E47}" type="slidenum">
              <a:rPr kern="0" dirty="0">
                <a:solidFill>
                  <a:prstClr val="black"/>
                </a:solidFill>
              </a:rPr>
              <a:pPr marR="3896" algn="r" defTabSz="623438">
                <a:spcBef>
                  <a:spcPts val="10"/>
                </a:spcBef>
              </a:pPr>
              <a:t>9</a:t>
            </a:fld>
            <a:r>
              <a:rPr kern="0" spc="-3" dirty="0">
                <a:solidFill>
                  <a:prstClr val="black"/>
                </a:solidFill>
              </a:rPr>
              <a:t> </a:t>
            </a:r>
            <a:r>
              <a:rPr kern="0" spc="-17" dirty="0">
                <a:solidFill>
                  <a:prstClr val="black"/>
                </a:solidFill>
              </a:rPr>
              <a:t>of</a:t>
            </a:r>
          </a:p>
          <a:p>
            <a:pPr marR="3464" algn="r" defTabSz="623438"/>
            <a:r>
              <a:rPr kern="0" dirty="0">
                <a:solidFill>
                  <a:prstClr val="black"/>
                </a:solidFill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9DED2-7065-407C-BB58-BE430B9CE579}">
  <ds:schemaRefs>
    <ds:schemaRef ds:uri="http://schemas.microsoft.com/office/2006/documentManagement/types"/>
    <ds:schemaRef ds:uri="http://purl.org/dc/terms/"/>
    <ds:schemaRef ds:uri="ffb952a0-74d9-4848-89d6-000c4b1b707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7e30bb-5f32-4411-a640-0b4044b692b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A67B2-287D-40CC-926F-FB36F2E04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617</TotalTime>
  <Words>1427</Words>
  <Application>Microsoft Office PowerPoint</Application>
  <PresentationFormat>Custom</PresentationFormat>
  <Paragraphs>493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Open Sans</vt:lpstr>
      <vt:lpstr>Palatino Linotype</vt:lpstr>
      <vt:lpstr>Quire Sans</vt:lpstr>
      <vt:lpstr>Sagona Book</vt:lpstr>
      <vt:lpstr>Times New Roman</vt:lpstr>
      <vt:lpstr>Class open house presentation</vt:lpstr>
      <vt:lpstr>Office Theme</vt:lpstr>
      <vt:lpstr>GO Team Meeting</vt:lpstr>
      <vt:lpstr>Agenda</vt:lpstr>
      <vt:lpstr>2023 Spring MAPS Results</vt:lpstr>
      <vt:lpstr>PowerPoint Presentation</vt:lpstr>
      <vt:lpstr>PowerPoint Presentation</vt:lpstr>
      <vt:lpstr>BASC-3 Data</vt:lpstr>
      <vt:lpstr>PowerPoint Presentation</vt:lpstr>
      <vt:lpstr>PowerPoint Presentation</vt:lpstr>
      <vt:lpstr>PowerPoint Presentation</vt:lpstr>
      <vt:lpstr>5%</vt:lpstr>
      <vt:lpstr>PowerPoint Presentation</vt:lpstr>
      <vt:lpstr>PowerPoint Presentation</vt:lpstr>
      <vt:lpstr>PowerPoint Presentation</vt:lpstr>
      <vt:lpstr>PowerPoint Presentation</vt:lpstr>
      <vt:lpstr>Needs Assessment</vt:lpstr>
      <vt:lpstr>Needs Assessment: Guiding Questions</vt:lpstr>
      <vt:lpstr>PowerPoint Presentation</vt:lpstr>
      <vt:lpstr>Information Items</vt:lpstr>
      <vt:lpstr>Principal’s Report</vt:lpstr>
      <vt:lpstr>PowerPoint Presentation</vt:lpstr>
      <vt:lpstr>Additional Information Items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Coates, Michelle</cp:lastModifiedBy>
  <cp:revision>8</cp:revision>
  <dcterms:created xsi:type="dcterms:W3CDTF">2023-03-21T20:20:37Z</dcterms:created>
  <dcterms:modified xsi:type="dcterms:W3CDTF">2023-04-10T17:35:19Z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